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notesMasterIdLst>
    <p:notesMasterId r:id="rId6"/>
  </p:notesMasterIdLst>
  <p:sldIdLst>
    <p:sldId id="256" r:id="rId5"/>
  </p:sldIdLst>
  <p:sldSz cx="4280058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921"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extLst>
      <p:ext uri="{19B8F6BF-5375-455C-9EA6-DF929625EA0E}">
        <p15:presenceInfo xmlns:p15="http://schemas.microsoft.com/office/powerpoint/2012/main" userId="S::ucyihcp@ucl.ac.uk::5f259b6b-27f6-4b09-8495-590a8edf87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B6E6"/>
    <a:srgbClr val="0485A8"/>
    <a:srgbClr val="00CC99"/>
    <a:srgbClr val="75FF96"/>
    <a:srgbClr val="E6ECED"/>
    <a:srgbClr val="E6E6E6"/>
    <a:srgbClr val="FBF3F7"/>
    <a:srgbClr val="E5E5DE"/>
    <a:srgbClr val="F4F5EC"/>
    <a:srgbClr val="E6F5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830" autoAdjust="0"/>
    <p:restoredTop sz="92308" autoAdjust="0"/>
  </p:normalViewPr>
  <p:slideViewPr>
    <p:cSldViewPr snapToGrid="0" showGuides="1">
      <p:cViewPr>
        <p:scale>
          <a:sx n="32" d="100"/>
          <a:sy n="32" d="100"/>
        </p:scale>
        <p:origin x="-1764" y="-96"/>
      </p:cViewPr>
      <p:guideLst>
        <p:guide pos="8921"/>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commentAuthors" Target="commen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AF5B8-F5ED-47E7-8AFF-68DBEBFAF378}" type="datetimeFigureOut">
              <a:rPr lang="en-GB" smtClean="0"/>
              <a:t>22/02/2023</a:t>
            </a:fld>
            <a:endParaRPr lang="en-GB"/>
          </a:p>
        </p:txBody>
      </p:sp>
      <p:sp>
        <p:nvSpPr>
          <p:cNvPr id="4" name="Slide Image Placeholder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0D7B60-0C98-4DF4-9B8C-6108FB048DE0}" type="slidenum">
              <a:rPr lang="en-GB" smtClean="0"/>
              <a:t>‹#›</a:t>
            </a:fld>
            <a:endParaRPr lang="en-GB"/>
          </a:p>
        </p:txBody>
      </p:sp>
    </p:spTree>
    <p:extLst>
      <p:ext uri="{BB962C8B-B14F-4D97-AF65-F5344CB8AC3E}">
        <p14:creationId xmlns:p14="http://schemas.microsoft.com/office/powerpoint/2010/main" val="2935680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B0D7B60-0C98-4DF4-9B8C-6108FB048DE0}" type="slidenum">
              <a:rPr lang="en-GB" smtClean="0"/>
              <a:t>1</a:t>
            </a:fld>
            <a:endParaRPr lang="en-GB"/>
          </a:p>
        </p:txBody>
      </p:sp>
    </p:spTree>
    <p:extLst>
      <p:ext uri="{BB962C8B-B14F-4D97-AF65-F5344CB8AC3E}">
        <p14:creationId xmlns:p14="http://schemas.microsoft.com/office/powerpoint/2010/main" val="541868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id="{8B43F24F-F0FB-412D-9664-1168B0AE1CEF}"/>
              </a:ext>
              <a:ext uri="{C183D7F6-B498-43B3-948B-1728B52AA6E4}">
                <adec:decorative xmlns:adec="http://schemas.microsoft.com/office/drawing/2017/decorative"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id="{1AB46ECE-0E13-4515-9430-332A23640361}"/>
              </a:ext>
              <a:ext uri="{C183D7F6-B498-43B3-948B-1728B52AA6E4}">
                <adec:decorative xmlns:adec="http://schemas.microsoft.com/office/drawing/2017/decorative"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id="{629FEC58-A4F3-4197-81B4-E6B1FBA9593F}"/>
              </a:ext>
              <a:ext uri="{C183D7F6-B498-43B3-948B-1728B52AA6E4}">
                <adec:decorative xmlns:adec="http://schemas.microsoft.com/office/drawing/2017/decorative"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id="{63912914-2747-4DDE-8D76-5195595D4A64}"/>
              </a:ext>
              <a:ext uri="{C183D7F6-B498-43B3-948B-1728B52AA6E4}">
                <adec:decorative xmlns:adec="http://schemas.microsoft.com/office/drawing/2017/decorative"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id="{1BEB6CBD-170B-4F09-B2F0-698A9A96E623}"/>
              </a:ext>
              <a:ext uri="{C183D7F6-B498-43B3-948B-1728B52AA6E4}">
                <adec:decorative xmlns:adec="http://schemas.microsoft.com/office/drawing/2017/decorative"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id="{F798A082-AC4D-4A8D-9CF2-9430DF1C5F78}"/>
              </a:ext>
              <a:ext uri="{C183D7F6-B498-43B3-948B-1728B52AA6E4}">
                <adec:decorative xmlns:adec="http://schemas.microsoft.com/office/drawing/2017/decorative"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id="{DE17EA3D-1D97-402B-951A-07B65353F3E1}"/>
              </a:ext>
              <a:ext uri="{C183D7F6-B498-43B3-948B-1728B52AA6E4}">
                <adec:decorative xmlns:adec="http://schemas.microsoft.com/office/drawing/2017/decorative"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id="{8DBB5D15-5B0D-4AD2-A799-ADC5BDBD177B}"/>
              </a:ext>
              <a:ext uri="{C183D7F6-B498-43B3-948B-1728B52AA6E4}">
                <adec:decorative xmlns:adec="http://schemas.microsoft.com/office/drawing/2017/decorative"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id="{BBD276F9-89C3-4113-840D-B73A8EC65C36}"/>
              </a:ext>
              <a:ext uri="{C183D7F6-B498-43B3-948B-1728B52AA6E4}">
                <adec:decorative xmlns:adec="http://schemas.microsoft.com/office/drawing/2017/decorative"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id="{36E3DF8E-C4AE-42AE-9D54-DAF4F3D3BE66}"/>
              </a:ext>
              <a:ext uri="{C183D7F6-B498-43B3-948B-1728B52AA6E4}">
                <adec:decorative xmlns:adec="http://schemas.microsoft.com/office/drawing/2017/decorative"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id="{E6861DA8-30DB-48AE-B570-F97069B994CF}"/>
              </a:ext>
              <a:ext uri="{C183D7F6-B498-43B3-948B-1728B52AA6E4}">
                <adec:decorative xmlns:adec="http://schemas.microsoft.com/office/drawing/2017/decorative"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
        <p:nvSpPr>
          <p:cNvPr id="10" name="Rectangle 9"/>
          <p:cNvSpPr/>
          <p:nvPr/>
        </p:nvSpPr>
        <p:spPr>
          <a:xfrm>
            <a:off x="1058785" y="1358839"/>
            <a:ext cx="27440169" cy="1569532"/>
          </a:xfrm>
          <a:prstGeom prst="rect">
            <a:avLst/>
          </a:prstGeom>
        </p:spPr>
        <p:txBody>
          <a:bodyPr wrap="square">
            <a:spAutoFit/>
          </a:bodyPr>
          <a:lstStyle/>
          <a:p>
            <a:pPr algn="l"/>
            <a:r>
              <a:rPr kumimoji="0" lang="en-US" sz="9599" b="1" i="0" u="none" strike="noStrike" kern="1200" cap="none" spc="0" normalizeH="0" baseline="0" noProof="0" dirty="0">
                <a:ln>
                  <a:noFill/>
                </a:ln>
                <a:solidFill>
                  <a:schemeClr val="bg1"/>
                </a:solidFill>
                <a:effectLst/>
                <a:uLnTx/>
                <a:uFillTx/>
                <a:latin typeface="Arial"/>
                <a:ea typeface="+mj-ea"/>
                <a:cs typeface="+mj-cs"/>
              </a:rPr>
              <a:t>UCL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palette –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values and tints</a:t>
            </a:r>
            <a:endParaRPr lang="en-GB" sz="1800" dirty="0">
              <a:solidFill>
                <a:schemeClr val="bg1"/>
              </a:solidFill>
            </a:endParaRPr>
          </a:p>
        </p:txBody>
      </p:sp>
      <p:pic>
        <p:nvPicPr>
          <p:cNvPr id="9" name="Picture 8">
            <a:extLst>
              <a:ext uri="{FF2B5EF4-FFF2-40B4-BE49-F238E27FC236}">
                <a16:creationId xmlns:a16="http://schemas.microsoft.com/office/drawing/2014/main" id="{B5A4719A-7364-4638-97F8-F07B261A2223}"/>
              </a:ext>
            </a:extLst>
          </p:cNvPr>
          <p:cNvPicPr>
            <a:picLocks noChangeAspect="1"/>
          </p:cNvPicPr>
          <p:nvPr/>
        </p:nvPicPr>
        <p:blipFill rotWithShape="1">
          <a:blip r:embed="rId2"/>
          <a:srcRect t="17760" r="935" b="20698"/>
          <a:stretch/>
        </p:blipFill>
        <p:spPr>
          <a:xfrm>
            <a:off x="611736" y="7632406"/>
            <a:ext cx="41491084" cy="18235634"/>
          </a:xfrm>
          <a:prstGeom prst="rect">
            <a:avLst/>
          </a:prstGeom>
        </p:spPr>
      </p:pic>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351" y="5857198"/>
            <a:ext cx="13104812" cy="76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a:extLst>
              <a:ext uri="{C183D7F6-B498-43B3-948B-1728B52AA6E4}">
                <adec:decorative xmlns:adec="http://schemas.microsoft.com/office/drawing/2017/decorative" val="0"/>
              </a:ext>
            </a:extLst>
          </p:cNvPr>
          <p:cNvSpPr>
            <a:spLocks noGrp="1"/>
          </p:cNvSpPr>
          <p:nvPr>
            <p:ph sz="quarter" idx="18" hasCustomPrompt="1"/>
          </p:nvPr>
        </p:nvSpPr>
        <p:spPr>
          <a:xfrm>
            <a:off x="1022351" y="5857198"/>
            <a:ext cx="13104812" cy="770697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4290306"/>
            <a:ext cx="13104000" cy="13305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Content Placeholder 4"/>
          <p:cNvSpPr>
            <a:spLocks noGrp="1"/>
          </p:cNvSpPr>
          <p:nvPr>
            <p:ph sz="quarter" idx="22" hasCustomPrompt="1"/>
          </p:nvPr>
        </p:nvSpPr>
        <p:spPr>
          <a:xfrm>
            <a:off x="1022400" y="14290306"/>
            <a:ext cx="13104000" cy="1330537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58565" y="5857198"/>
            <a:ext cx="13094134" cy="133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57200" y="5857198"/>
            <a:ext cx="13095499" cy="133380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14858237" y="19889788"/>
            <a:ext cx="13094463" cy="7705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2"/>
          <p:cNvSpPr>
            <a:spLocks noGrp="1"/>
          </p:cNvSpPr>
          <p:nvPr>
            <p:ph sz="quarter" idx="20" hasCustomPrompt="1"/>
          </p:nvPr>
        </p:nvSpPr>
        <p:spPr>
          <a:xfrm>
            <a:off x="14858236" y="19889788"/>
            <a:ext cx="13094463" cy="770589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C183D7F6-B498-43B3-948B-1728B52AA6E4}">
                <adec:decorative xmlns:adec="http://schemas.microsoft.com/office/drawing/2017/decorative" val="1"/>
              </a:ext>
            </a:extLst>
          </p:cNvPr>
          <p:cNvSpPr/>
          <p:nvPr/>
        </p:nvSpPr>
        <p:spPr>
          <a:xfrm>
            <a:off x="28674000" y="5857198"/>
            <a:ext cx="13104000" cy="7706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2"/>
          <p:cNvSpPr>
            <a:spLocks noGrp="1"/>
          </p:cNvSpPr>
          <p:nvPr>
            <p:ph sz="quarter" idx="17" hasCustomPrompt="1"/>
          </p:nvPr>
        </p:nvSpPr>
        <p:spPr>
          <a:xfrm>
            <a:off x="28674000" y="5857198"/>
            <a:ext cx="13104000" cy="77069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2" name="Rectangle 21">
            <a:extLst>
              <a:ext uri="{C183D7F6-B498-43B3-948B-1728B52AA6E4}">
                <adec:decorative xmlns:adec="http://schemas.microsoft.com/office/drawing/2017/decorative" val="1"/>
              </a:ext>
            </a:extLst>
          </p:cNvPr>
          <p:cNvSpPr/>
          <p:nvPr/>
        </p:nvSpPr>
        <p:spPr>
          <a:xfrm>
            <a:off x="28674000" y="14290306"/>
            <a:ext cx="13104000" cy="76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2"/>
          <p:cNvSpPr>
            <a:spLocks noGrp="1"/>
          </p:cNvSpPr>
          <p:nvPr>
            <p:ph sz="quarter" idx="19" hasCustomPrompt="1"/>
          </p:nvPr>
        </p:nvSpPr>
        <p:spPr>
          <a:xfrm>
            <a:off x="28674000" y="14290306"/>
            <a:ext cx="13104000" cy="76886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74000" y="22698000"/>
            <a:ext cx="13104000" cy="48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74000" y="22698075"/>
            <a:ext cx="13104000" cy="489760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preview.tinyurl.com/UCL-GDPR"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ucl.ac.uk/library/ucl-copyright-advic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CED"/>
        </a:solidFill>
        <a:effectLst/>
      </p:bgPr>
    </p:bg>
    <p:spTree>
      <p:nvGrpSpPr>
        <p:cNvPr id="1" name=""/>
        <p:cNvGrpSpPr/>
        <p:nvPr/>
      </p:nvGrpSpPr>
      <p:grpSpPr>
        <a:xfrm>
          <a:off x="0" y="0"/>
          <a:ext cx="0" cy="0"/>
          <a:chOff x="0" y="0"/>
          <a:chExt cx="0" cy="0"/>
        </a:xfrm>
      </p:grpSpPr>
      <p:pic>
        <p:nvPicPr>
          <p:cNvPr id="3"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42804000" cy="5154119"/>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id="{002E5FBB-FB53-4B43-925B-1900D8F85C2B}"/>
              </a:ext>
              <a:ext uri="{C183D7F6-B498-43B3-948B-1728B52AA6E4}">
                <adec:decorative xmlns:adec="http://schemas.microsoft.com/office/drawing/2017/decorative"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id="{AAE1DDCA-E69D-4D9F-9870-6F8562E2A2F8}"/>
              </a:ext>
              <a:ext uri="{C183D7F6-B498-43B3-948B-1728B52AA6E4}">
                <adec:decorative xmlns:adec="http://schemas.microsoft.com/office/drawing/2017/decorative"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aya.balbaa.21@ucl.ac.uk" TargetMode="External"/><Relationship Id="rId13" Type="http://schemas.openxmlformats.org/officeDocument/2006/relationships/image" Target="../media/image11.jpg"/><Relationship Id="rId18" Type="http://schemas.openxmlformats.org/officeDocument/2006/relationships/image" Target="../media/image16.emf"/><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0.png"/><Relationship Id="rId17"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9.jp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hyperlink" Target="mailto:f.a.edwards@ucl.ac.uk" TargetMode="External"/><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descr="Poster title"/>
          <p:cNvSpPr>
            <a:spLocks noGrp="1"/>
          </p:cNvSpPr>
          <p:nvPr>
            <p:ph type="title"/>
          </p:nvPr>
        </p:nvSpPr>
        <p:spPr>
          <a:xfrm>
            <a:off x="1058785" y="919091"/>
            <a:ext cx="40717941" cy="3969406"/>
          </a:xfrm>
        </p:spPr>
        <p:txBody>
          <a:bodyPr/>
          <a:lstStyle/>
          <a:p>
            <a:r>
              <a:rPr lang="en-US" sz="6600" b="1" dirty="0">
                <a:latin typeface="Calibri" panose="020F0502020204030204" pitchFamily="34" charset="0"/>
                <a:ea typeface="Calibri" panose="020F0502020204030204" pitchFamily="34" charset="0"/>
                <a:cs typeface="Calibri" panose="020F0502020204030204" pitchFamily="34" charset="0"/>
              </a:rPr>
              <a:t>Knock-in mouse model, </a:t>
            </a:r>
            <a:r>
              <a:rPr lang="en-US" sz="6600" b="1" dirty="0" err="1">
                <a:latin typeface="Calibri" panose="020F0502020204030204" pitchFamily="34" charset="0"/>
                <a:ea typeface="Calibri" panose="020F0502020204030204" pitchFamily="34" charset="0"/>
                <a:cs typeface="Calibri" panose="020F0502020204030204" pitchFamily="34" charset="0"/>
              </a:rPr>
              <a:t>App</a:t>
            </a:r>
            <a:r>
              <a:rPr lang="en-US" sz="6600" b="1" baseline="30000" dirty="0" err="1">
                <a:latin typeface="Calibri" panose="020F0502020204030204" pitchFamily="34" charset="0"/>
                <a:ea typeface="Calibri" panose="020F0502020204030204" pitchFamily="34" charset="0"/>
                <a:cs typeface="Calibri" panose="020F0502020204030204" pitchFamily="34" charset="0"/>
              </a:rPr>
              <a:t>NLF</a:t>
            </a:r>
            <a:r>
              <a:rPr lang="en-US" sz="6600" b="1" baseline="30000" dirty="0">
                <a:latin typeface="Calibri" panose="020F0502020204030204" pitchFamily="34" charset="0"/>
                <a:ea typeface="Calibri" panose="020F0502020204030204" pitchFamily="34" charset="0"/>
                <a:cs typeface="Calibri" panose="020F0502020204030204" pitchFamily="34" charset="0"/>
              </a:rPr>
              <a:t>/NLF</a:t>
            </a:r>
            <a:r>
              <a:rPr lang="en-US" sz="6600" b="1" dirty="0">
                <a:latin typeface="Calibri" panose="020F0502020204030204" pitchFamily="34" charset="0"/>
                <a:ea typeface="Calibri" panose="020F0502020204030204" pitchFamily="34" charset="0"/>
                <a:cs typeface="Calibri" panose="020F0502020204030204" pitchFamily="34" charset="0"/>
              </a:rPr>
              <a:t>, with slow plaque development into old age,  shows plaque specific gene expression pattern more similar to that found in post-mortem tissues from people with Alzheimer’s disease.</a:t>
            </a:r>
            <a:r>
              <a:rPr lang="en-US" sz="3200" b="1" dirty="0">
                <a:latin typeface="Calibri" panose="020F0502020204030204" pitchFamily="34" charset="0"/>
                <a:ea typeface="Calibri" panose="020F0502020204030204" pitchFamily="34" charset="0"/>
                <a:cs typeface="Calibri" panose="020F0502020204030204" pitchFamily="34" charset="0"/>
              </a:rPr>
              <a:t> </a:t>
            </a:r>
            <a:br>
              <a:rPr lang="en-US" sz="3200" b="1" dirty="0">
                <a:latin typeface="Times New Roman" panose="02020603050405020304" pitchFamily="18" charset="0"/>
                <a:ea typeface="Calibri" panose="020F0502020204030204" pitchFamily="34" charset="0"/>
                <a:cs typeface="Arial" panose="020B0604020202020204" pitchFamily="34" charset="0"/>
              </a:rPr>
            </a:br>
            <a:br>
              <a:rPr lang="en-US" sz="3600" dirty="0">
                <a:latin typeface="Calibri" panose="020F0502020204030204" pitchFamily="34" charset="0"/>
                <a:ea typeface="Calibri" panose="020F0502020204030204" pitchFamily="34" charset="0"/>
                <a:cs typeface="Arial" panose="020B0604020202020204" pitchFamily="34" charset="0"/>
              </a:rPr>
            </a:br>
            <a:br>
              <a:rPr lang="en-US" sz="3200" b="1" dirty="0">
                <a:latin typeface="Times New Roman" panose="02020603050405020304" pitchFamily="18" charset="0"/>
                <a:ea typeface="Calibri" panose="020F0502020204030204" pitchFamily="34" charset="0"/>
                <a:cs typeface="Arial" panose="020B0604020202020204" pitchFamily="34" charset="0"/>
              </a:rPr>
            </a:br>
            <a:endParaRPr lang="en-GB" dirty="0"/>
          </a:p>
        </p:txBody>
      </p:sp>
      <p:sp>
        <p:nvSpPr>
          <p:cNvPr id="9" name="Text Placeholder 8" descr="Authors"/>
          <p:cNvSpPr>
            <a:spLocks noGrp="1"/>
          </p:cNvSpPr>
          <p:nvPr>
            <p:ph type="body" sz="quarter" idx="10"/>
          </p:nvPr>
        </p:nvSpPr>
        <p:spPr>
          <a:xfrm>
            <a:off x="1058786" y="2716524"/>
            <a:ext cx="35504166" cy="1488677"/>
          </a:xfrm>
        </p:spPr>
        <p:txBody>
          <a:bodyPr/>
          <a:lstStyle/>
          <a:p>
            <a:pPr marL="0" marR="0">
              <a:lnSpc>
                <a:spcPct val="107000"/>
              </a:lnSpc>
              <a:spcBef>
                <a:spcPts val="0"/>
              </a:spcBef>
              <a:spcAft>
                <a:spcPts val="800"/>
              </a:spcAft>
            </a:pPr>
            <a:r>
              <a:rPr lang="en-US" sz="4400" b="1" dirty="0">
                <a:effectLst/>
                <a:latin typeface="Calibri" panose="020F0502020204030204" pitchFamily="34" charset="0"/>
                <a:ea typeface="Calibri" panose="020F0502020204030204" pitchFamily="34" charset="0"/>
                <a:cs typeface="Arial" panose="020B0604020202020204" pitchFamily="34" charset="0"/>
              </a:rPr>
              <a:t>A</a:t>
            </a:r>
            <a:r>
              <a:rPr lang="en-US" sz="4400" b="1" dirty="0">
                <a:effectLst/>
                <a:ea typeface="Calibri" panose="020F0502020204030204" pitchFamily="34" charset="0"/>
                <a:cs typeface="Arial" panose="020B0604020202020204" pitchFamily="34" charset="0"/>
              </a:rPr>
              <a:t>ya Balbaa</a:t>
            </a:r>
            <a:r>
              <a:rPr lang="en-US" sz="4400" b="1" baseline="30000" dirty="0">
                <a:effectLst/>
                <a:ea typeface="Calibri" panose="020F0502020204030204" pitchFamily="34" charset="0"/>
                <a:cs typeface="Arial" panose="020B0604020202020204" pitchFamily="34" charset="0"/>
              </a:rPr>
              <a:t>1</a:t>
            </a:r>
            <a:r>
              <a:rPr lang="en-US" sz="4400" b="1" dirty="0">
                <a:effectLst/>
                <a:ea typeface="Calibri" panose="020F0502020204030204" pitchFamily="34" charset="0"/>
                <a:cs typeface="Arial" panose="020B0604020202020204" pitchFamily="34" charset="0"/>
              </a:rPr>
              <a:t>, Jack I. Wood</a:t>
            </a:r>
            <a:r>
              <a:rPr lang="en-US" sz="4400" b="1" baseline="30000" dirty="0">
                <a:effectLst/>
                <a:ea typeface="Calibri" panose="020F0502020204030204" pitchFamily="34" charset="0"/>
                <a:cs typeface="Arial" panose="020B0604020202020204" pitchFamily="34" charset="0"/>
              </a:rPr>
              <a:t>1</a:t>
            </a:r>
            <a:r>
              <a:rPr lang="en-US" sz="4400" b="1" dirty="0">
                <a:effectLst/>
                <a:ea typeface="Calibri" panose="020F0502020204030204" pitchFamily="34" charset="0"/>
                <a:cs typeface="Arial" panose="020B0604020202020204" pitchFamily="34" charset="0"/>
              </a:rPr>
              <a:t>, Aishwarya Pathak</a:t>
            </a:r>
            <a:r>
              <a:rPr lang="en-US" sz="4400" b="1" baseline="30000" dirty="0">
                <a:effectLst/>
                <a:ea typeface="Calibri" panose="020F0502020204030204" pitchFamily="34" charset="0"/>
                <a:cs typeface="Arial" panose="020B0604020202020204" pitchFamily="34" charset="0"/>
              </a:rPr>
              <a:t>1</a:t>
            </a:r>
            <a:r>
              <a:rPr lang="en-US" sz="4400" b="1" dirty="0">
                <a:effectLst/>
                <a:ea typeface="Calibri" panose="020F0502020204030204" pitchFamily="34" charset="0"/>
                <a:cs typeface="Arial" panose="020B0604020202020204" pitchFamily="34" charset="0"/>
              </a:rPr>
              <a:t>, Eugenia Wong</a:t>
            </a:r>
            <a:r>
              <a:rPr lang="en-US" sz="4400" b="1" baseline="30000" dirty="0">
                <a:effectLst/>
                <a:ea typeface="Calibri" panose="020F0502020204030204" pitchFamily="34" charset="0"/>
                <a:cs typeface="Arial" panose="020B0604020202020204" pitchFamily="34" charset="0"/>
              </a:rPr>
              <a:t>1</a:t>
            </a:r>
            <a:r>
              <a:rPr lang="en-US" sz="4400" b="1" dirty="0">
                <a:effectLst/>
                <a:ea typeface="Calibri" panose="020F0502020204030204" pitchFamily="34" charset="0"/>
                <a:cs typeface="Arial" panose="020B0604020202020204" pitchFamily="34" charset="0"/>
              </a:rPr>
              <a:t>, </a:t>
            </a:r>
            <a:r>
              <a:rPr lang="en-US" sz="4400" b="1" dirty="0" err="1">
                <a:effectLst/>
                <a:ea typeface="Calibri" panose="020F0502020204030204" pitchFamily="34" charset="0"/>
                <a:cs typeface="Arial" panose="020B0604020202020204" pitchFamily="34" charset="0"/>
              </a:rPr>
              <a:t>Ridwaan</a:t>
            </a:r>
            <a:r>
              <a:rPr lang="en-US" sz="4400" b="1" dirty="0">
                <a:effectLst/>
                <a:ea typeface="Calibri" panose="020F0502020204030204" pitchFamily="34" charset="0"/>
                <a:cs typeface="Arial" panose="020B0604020202020204" pitchFamily="34" charset="0"/>
              </a:rPr>
              <a:t> Joghee</a:t>
            </a:r>
            <a:r>
              <a:rPr lang="en-US" sz="4400" b="1" baseline="30000" dirty="0">
                <a:effectLst/>
                <a:ea typeface="Calibri" panose="020F0502020204030204" pitchFamily="34" charset="0"/>
                <a:cs typeface="Arial" panose="020B0604020202020204" pitchFamily="34" charset="0"/>
              </a:rPr>
              <a:t>1</a:t>
            </a:r>
            <a:r>
              <a:rPr lang="en-US" sz="4400" b="1" dirty="0">
                <a:effectLst/>
                <a:ea typeface="Calibri" panose="020F0502020204030204" pitchFamily="34" charset="0"/>
                <a:cs typeface="Arial" panose="020B0604020202020204" pitchFamily="34" charset="0"/>
              </a:rPr>
              <a:t>, Sneha Desai</a:t>
            </a:r>
            <a:r>
              <a:rPr lang="en-US" sz="4400" b="1" baseline="30000" dirty="0">
                <a:effectLst/>
                <a:ea typeface="Calibri" panose="020F0502020204030204" pitchFamily="34" charset="0"/>
                <a:cs typeface="Arial" panose="020B0604020202020204" pitchFamily="34" charset="0"/>
              </a:rPr>
              <a:t>1</a:t>
            </a:r>
            <a:r>
              <a:rPr lang="en-US" sz="4400" b="1" dirty="0">
                <a:effectLst/>
                <a:ea typeface="Calibri" panose="020F0502020204030204" pitchFamily="34" charset="0"/>
                <a:cs typeface="Arial" panose="020B0604020202020204" pitchFamily="34" charset="0"/>
              </a:rPr>
              <a:t>, Damian M.Cummings</a:t>
            </a:r>
            <a:r>
              <a:rPr lang="en-US" sz="4400" b="1" baseline="30000" dirty="0">
                <a:effectLst/>
                <a:ea typeface="Calibri" panose="020F0502020204030204" pitchFamily="34" charset="0"/>
                <a:cs typeface="Arial" panose="020B0604020202020204" pitchFamily="34" charset="0"/>
              </a:rPr>
              <a:t>1</a:t>
            </a:r>
            <a:r>
              <a:rPr lang="en-US" sz="4400" b="1" dirty="0">
                <a:effectLst/>
                <a:ea typeface="Calibri" panose="020F0502020204030204" pitchFamily="34" charset="0"/>
                <a:cs typeface="Arial" panose="020B0604020202020204" pitchFamily="34" charset="0"/>
              </a:rPr>
              <a:t>, </a:t>
            </a:r>
            <a:r>
              <a:rPr lang="en-US" sz="4400" b="1" dirty="0" err="1">
                <a:effectLst/>
                <a:ea typeface="Calibri" panose="020F0502020204030204" pitchFamily="34" charset="0"/>
                <a:cs typeface="Arial" panose="020B0604020202020204" pitchFamily="34" charset="0"/>
              </a:rPr>
              <a:t>Takshashila</a:t>
            </a:r>
            <a:r>
              <a:rPr lang="en-US" sz="4400" b="1" dirty="0">
                <a:effectLst/>
                <a:ea typeface="Calibri" panose="020F0502020204030204" pitchFamily="34" charset="0"/>
                <a:cs typeface="Arial" panose="020B0604020202020204" pitchFamily="34" charset="0"/>
              </a:rPr>
              <a:t> Tripathi</a:t>
            </a:r>
            <a:r>
              <a:rPr lang="en-US" sz="4400" b="1" baseline="30000" dirty="0">
                <a:effectLst/>
                <a:ea typeface="Calibri" panose="020F0502020204030204" pitchFamily="34" charset="0"/>
                <a:cs typeface="Arial" panose="020B0604020202020204" pitchFamily="34" charset="0"/>
              </a:rPr>
              <a:t>1</a:t>
            </a:r>
            <a:r>
              <a:rPr lang="en-US" sz="4400" b="1" dirty="0">
                <a:effectLst/>
                <a:ea typeface="Calibri" panose="020F0502020204030204" pitchFamily="34" charset="0"/>
                <a:cs typeface="Arial" panose="020B0604020202020204" pitchFamily="34" charset="0"/>
              </a:rPr>
              <a:t>, John Hardy</a:t>
            </a:r>
            <a:r>
              <a:rPr lang="en-US" sz="4400" b="1" baseline="30000" dirty="0">
                <a:effectLst/>
                <a:ea typeface="Calibri" panose="020F0502020204030204" pitchFamily="34" charset="0"/>
                <a:cs typeface="Arial" panose="020B0604020202020204" pitchFamily="34" charset="0"/>
              </a:rPr>
              <a:t>1</a:t>
            </a:r>
            <a:r>
              <a:rPr lang="en-US" sz="4400" b="1" dirty="0">
                <a:effectLst/>
                <a:ea typeface="Calibri" panose="020F0502020204030204" pitchFamily="34" charset="0"/>
                <a:cs typeface="Arial" panose="020B0604020202020204" pitchFamily="34" charset="0"/>
              </a:rPr>
              <a:t>, Frances A.Edwards</a:t>
            </a:r>
            <a:r>
              <a:rPr lang="en-US" sz="4400" b="1" baseline="30000" dirty="0">
                <a:effectLst/>
                <a:ea typeface="Calibri" panose="020F0502020204030204" pitchFamily="34" charset="0"/>
                <a:cs typeface="Arial" panose="020B0604020202020204" pitchFamily="34" charset="0"/>
              </a:rPr>
              <a:t>1</a:t>
            </a:r>
            <a:endParaRPr lang="en-US" sz="4400" dirty="0">
              <a:effectLst/>
              <a:ea typeface="Calibri" panose="020F0502020204030204" pitchFamily="34" charset="0"/>
              <a:cs typeface="Arial" panose="020B0604020202020204" pitchFamily="34" charset="0"/>
            </a:endParaRPr>
          </a:p>
        </p:txBody>
      </p:sp>
      <p:sp>
        <p:nvSpPr>
          <p:cNvPr id="10" name="Text Placeholder 9" descr="Department or institution"/>
          <p:cNvSpPr>
            <a:spLocks noGrp="1"/>
          </p:cNvSpPr>
          <p:nvPr>
            <p:ph type="body" sz="quarter" idx="11"/>
          </p:nvPr>
        </p:nvSpPr>
        <p:spPr>
          <a:xfrm>
            <a:off x="1058784" y="4322911"/>
            <a:ext cx="35504166" cy="623953"/>
          </a:xfrm>
        </p:spPr>
        <p:txBody>
          <a:bodyPr/>
          <a:lstStyle/>
          <a:p>
            <a:pPr marL="0" marR="0">
              <a:lnSpc>
                <a:spcPct val="107000"/>
              </a:lnSpc>
              <a:spcBef>
                <a:spcPts val="0"/>
              </a:spcBef>
              <a:spcAft>
                <a:spcPts val="800"/>
              </a:spcAft>
            </a:pPr>
            <a:r>
              <a:rPr lang="en-US" sz="3400" b="1" baseline="30000" dirty="0">
                <a:effectLst/>
                <a:ea typeface="Calibri" panose="020F0502020204030204" pitchFamily="34" charset="0"/>
                <a:cs typeface="Arial" panose="020B0604020202020204" pitchFamily="34" charset="0"/>
              </a:rPr>
              <a:t>1</a:t>
            </a:r>
            <a:r>
              <a:rPr lang="en-US" sz="3400" b="1" dirty="0">
                <a:effectLst/>
                <a:ea typeface="Calibri" panose="020F0502020204030204" pitchFamily="34" charset="0"/>
                <a:cs typeface="Arial" panose="020B0604020202020204" pitchFamily="34" charset="0"/>
              </a:rPr>
              <a:t>Department of Neuroscience, Physiology and Pharmacology, UCL</a:t>
            </a:r>
            <a:endParaRPr lang="en-US" sz="3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 Placeholder 12" descr="Exclusion area"/>
          <p:cNvSpPr>
            <a:spLocks noGrp="1"/>
          </p:cNvSpPr>
          <p:nvPr>
            <p:ph type="body" sz="quarter" idx="14"/>
          </p:nvPr>
        </p:nvSpPr>
        <p:spPr/>
        <p:txBody>
          <a:bodyPr/>
          <a:lstStyle/>
          <a:p>
            <a:endParaRPr lang="en-GB"/>
          </a:p>
        </p:txBody>
      </p:sp>
      <p:sp>
        <p:nvSpPr>
          <p:cNvPr id="2" name="TextBox 1">
            <a:extLst>
              <a:ext uri="{FF2B5EF4-FFF2-40B4-BE49-F238E27FC236}">
                <a16:creationId xmlns:a16="http://schemas.microsoft.com/office/drawing/2014/main" id="{D970AB16-8EF9-3A60-5AC2-2FD18E02174C}"/>
              </a:ext>
            </a:extLst>
          </p:cNvPr>
          <p:cNvSpPr txBox="1"/>
          <p:nvPr/>
        </p:nvSpPr>
        <p:spPr>
          <a:xfrm>
            <a:off x="297712" y="5384488"/>
            <a:ext cx="10964690" cy="6980372"/>
          </a:xfrm>
          <a:prstGeom prst="rect">
            <a:avLst/>
          </a:prstGeom>
          <a:noFill/>
        </p:spPr>
        <p:txBody>
          <a:bodyPr wrap="square" rtlCol="0">
            <a:spAutoFit/>
          </a:bodyPr>
          <a:lstStyle/>
          <a:p>
            <a:pPr defTabSz="4754090">
              <a:lnSpc>
                <a:spcPct val="90000"/>
              </a:lnSpc>
              <a:spcBef>
                <a:spcPts val="5199"/>
              </a:spcBef>
            </a:pPr>
            <a:r>
              <a:rPr lang="en-US" sz="4400" b="1" dirty="0">
                <a:cs typeface="Arial" panose="020B0604020202020204" pitchFamily="34" charset="0"/>
              </a:rPr>
              <a:t>Introduction</a:t>
            </a:r>
            <a:r>
              <a:rPr lang="en-US" sz="1400" b="1" dirty="0">
                <a:latin typeface="Calibri" panose="020F0502020204030204" pitchFamily="34" charset="0"/>
                <a:cs typeface="Arial" panose="020B0604020202020204" pitchFamily="34" charset="0"/>
              </a:rPr>
              <a:t>:    </a:t>
            </a:r>
          </a:p>
          <a:p>
            <a:r>
              <a:rPr lang="en-US" sz="3400" dirty="0"/>
              <a:t>The APPKI mice NLF and NLGF (Saito et al., 2014) are widely used. </a:t>
            </a:r>
          </a:p>
          <a:p>
            <a:r>
              <a:rPr lang="en-US" sz="3400" b="1" dirty="0"/>
              <a:t>NLGF mouse </a:t>
            </a:r>
            <a:r>
              <a:rPr lang="en-US" sz="3400" dirty="0"/>
              <a:t>(like many transgenic mice): an aggressive model laying down plaques rapidly from 2 months.</a:t>
            </a:r>
          </a:p>
          <a:p>
            <a:r>
              <a:rPr lang="en-US" sz="3400" b="1" dirty="0"/>
              <a:t>NLF mouse </a:t>
            </a:r>
            <a:r>
              <a:rPr lang="en-US" sz="3400" dirty="0"/>
              <a:t>(more like progression of preclinical Alzheimer’s disease): earliest plaques in middle age (around 9 months);slow progression into old age. </a:t>
            </a:r>
          </a:p>
          <a:p>
            <a:r>
              <a:rPr lang="en-US" sz="3400" b="1" dirty="0"/>
              <a:t>New technologies </a:t>
            </a:r>
            <a:r>
              <a:rPr lang="en-US" sz="3400" b="1" dirty="0" err="1"/>
              <a:t>Nanostring</a:t>
            </a:r>
            <a:r>
              <a:rPr lang="en-US" sz="3400" b="1" dirty="0"/>
              <a:t> </a:t>
            </a:r>
            <a:r>
              <a:rPr lang="en-US" sz="3400" b="1" dirty="0" err="1"/>
              <a:t>GeoMx</a:t>
            </a:r>
            <a:r>
              <a:rPr lang="en-US" sz="3400" b="1" dirty="0"/>
              <a:t> regional transcriptomics </a:t>
            </a:r>
            <a:r>
              <a:rPr lang="en-US" sz="3400" dirty="0"/>
              <a:t>allows study of more relevant.</a:t>
            </a:r>
          </a:p>
          <a:p>
            <a:r>
              <a:rPr lang="en-US" sz="3400" b="1" dirty="0"/>
              <a:t>Age</a:t>
            </a:r>
            <a:r>
              <a:rPr lang="en-US" sz="3400" dirty="0"/>
              <a:t> an important factor in gaining translational </a:t>
            </a:r>
            <a:r>
              <a:rPr lang="en-US" sz="3400" dirty="0" err="1"/>
              <a:t>insites</a:t>
            </a:r>
            <a:r>
              <a:rPr lang="en-US" sz="3400" dirty="0"/>
              <a:t> in mouse models. </a:t>
            </a:r>
          </a:p>
        </p:txBody>
      </p:sp>
      <p:pic>
        <p:nvPicPr>
          <p:cNvPr id="3" name="Content Placeholder 3" descr="A picture containing light, clam, mollusk, close&#10;&#10;Description automatically generated">
            <a:extLst>
              <a:ext uri="{FF2B5EF4-FFF2-40B4-BE49-F238E27FC236}">
                <a16:creationId xmlns:a16="http://schemas.microsoft.com/office/drawing/2014/main" id="{AAD00BD5-35EA-8870-D1AC-374E827C0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612" y="12247296"/>
            <a:ext cx="3929269" cy="3818108"/>
          </a:xfrm>
          <a:prstGeom prst="rect">
            <a:avLst/>
          </a:prstGeom>
        </p:spPr>
      </p:pic>
      <p:pic>
        <p:nvPicPr>
          <p:cNvPr id="4" name="Picture 3" descr="A picture containing light&#10;&#10;Description automatically generated">
            <a:extLst>
              <a:ext uri="{FF2B5EF4-FFF2-40B4-BE49-F238E27FC236}">
                <a16:creationId xmlns:a16="http://schemas.microsoft.com/office/drawing/2014/main" id="{A385DBC9-914C-BB7C-C76C-21CD0CE82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0116" y="12317367"/>
            <a:ext cx="3929268" cy="3818108"/>
          </a:xfrm>
          <a:prstGeom prst="rect">
            <a:avLst/>
          </a:prstGeom>
        </p:spPr>
      </p:pic>
      <p:sp>
        <p:nvSpPr>
          <p:cNvPr id="5" name="Content Placeholder 2">
            <a:extLst>
              <a:ext uri="{FF2B5EF4-FFF2-40B4-BE49-F238E27FC236}">
                <a16:creationId xmlns:a16="http://schemas.microsoft.com/office/drawing/2014/main" id="{41AAA899-3C6C-FB94-92D7-A837BB6B1E9C}"/>
              </a:ext>
            </a:extLst>
          </p:cNvPr>
          <p:cNvSpPr txBox="1">
            <a:spLocks/>
          </p:cNvSpPr>
          <p:nvPr/>
        </p:nvSpPr>
        <p:spPr>
          <a:xfrm>
            <a:off x="645505" y="16880372"/>
            <a:ext cx="11467495" cy="3261147"/>
          </a:xfrm>
          <a:prstGeom prst="rect">
            <a:avLst/>
          </a:prstGeom>
        </p:spPr>
        <p:txBody>
          <a:bodyPr vert="horz" lIns="99060" tIns="49530" rIns="99060" bIns="49530" rtlCol="0">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algn="l">
              <a:spcBef>
                <a:spcPts val="3000"/>
              </a:spcBef>
            </a:pPr>
            <a:r>
              <a:rPr lang="en-US" sz="3600" b="1" dirty="0">
                <a:ea typeface="Calibri" panose="020F0502020204030204" pitchFamily="34" charset="0"/>
                <a:cs typeface="Arial" panose="020B0604020202020204" pitchFamily="34" charset="0"/>
              </a:rPr>
              <a:t>Methods: </a:t>
            </a:r>
            <a:r>
              <a:rPr lang="en-US" sz="3400" dirty="0">
                <a:ea typeface="Calibri" panose="020F0502020204030204" pitchFamily="34" charset="0"/>
                <a:cs typeface="Arial" panose="020B0604020202020204" pitchFamily="34" charset="0"/>
              </a:rPr>
              <a:t>Whole hippocampal RNA was extracted from WT, NLF and NLGF mice (n=9-12/genotype; mixed sex; 18 months old).</a:t>
            </a:r>
          </a:p>
          <a:p>
            <a:pPr algn="l">
              <a:spcBef>
                <a:spcPts val="1200"/>
              </a:spcBef>
            </a:pPr>
            <a:r>
              <a:rPr lang="en-US" sz="3400" dirty="0">
                <a:ea typeface="Calibri" panose="020F0502020204030204" pitchFamily="34" charset="0"/>
                <a:cs typeface="Arial" panose="020B0604020202020204" pitchFamily="34" charset="0"/>
              </a:rPr>
              <a:t> </a:t>
            </a:r>
            <a:r>
              <a:rPr lang="en-US" sz="3400" b="1" dirty="0" err="1">
                <a:ea typeface="Calibri" panose="020F0502020204030204" pitchFamily="34" charset="0"/>
                <a:cs typeface="Arial" panose="020B0604020202020204" pitchFamily="34" charset="0"/>
              </a:rPr>
              <a:t>RNAseq</a:t>
            </a:r>
            <a:r>
              <a:rPr lang="en-US" sz="3400" dirty="0">
                <a:ea typeface="Calibri" panose="020F0502020204030204" pitchFamily="34" charset="0"/>
                <a:cs typeface="Arial" panose="020B0604020202020204" pitchFamily="34" charset="0"/>
              </a:rPr>
              <a:t>: Differential expression analysis compared WT to NLF or NLGF using DESeq2 R </a:t>
            </a:r>
            <a:r>
              <a:rPr lang="en-US" sz="3400" dirty="0">
                <a:cs typeface="Arial" panose="020B0604020202020204" pitchFamily="34" charset="0"/>
              </a:rPr>
              <a:t>package</a:t>
            </a:r>
            <a:r>
              <a:rPr lang="en-US" sz="3400" dirty="0">
                <a:ea typeface="Calibri" panose="020F0502020204030204" pitchFamily="34" charset="0"/>
                <a:cs typeface="Arial" panose="020B0604020202020204" pitchFamily="34" charset="0"/>
              </a:rPr>
              <a:t>, batch effect was accounted for as needed. </a:t>
            </a:r>
          </a:p>
          <a:p>
            <a:pPr algn="l"/>
            <a:endParaRPr lang="en-US" sz="3400" dirty="0"/>
          </a:p>
        </p:txBody>
      </p:sp>
      <p:sp>
        <p:nvSpPr>
          <p:cNvPr id="19" name="TextBox 18">
            <a:extLst>
              <a:ext uri="{FF2B5EF4-FFF2-40B4-BE49-F238E27FC236}">
                <a16:creationId xmlns:a16="http://schemas.microsoft.com/office/drawing/2014/main" id="{09DBE004-375A-986E-D612-D38B61F6FD1A}"/>
              </a:ext>
            </a:extLst>
          </p:cNvPr>
          <p:cNvSpPr txBox="1"/>
          <p:nvPr/>
        </p:nvSpPr>
        <p:spPr>
          <a:xfrm>
            <a:off x="11769746" y="5510839"/>
            <a:ext cx="9834337" cy="3597908"/>
          </a:xfrm>
          <a:prstGeom prst="rect">
            <a:avLst/>
          </a:prstGeom>
          <a:noFill/>
        </p:spPr>
        <p:txBody>
          <a:bodyPr wrap="square" rtlCol="0">
            <a:spAutoFit/>
          </a:bodyPr>
          <a:lstStyle/>
          <a:p>
            <a:pPr defTabSz="4754090">
              <a:lnSpc>
                <a:spcPct val="90000"/>
              </a:lnSpc>
              <a:spcBef>
                <a:spcPts val="1200"/>
              </a:spcBef>
              <a:spcAft>
                <a:spcPts val="1800"/>
              </a:spcAft>
            </a:pPr>
            <a:r>
              <a:rPr lang="en-US" sz="4400" b="1" dirty="0">
                <a:cs typeface="Arial" panose="020B0604020202020204" pitchFamily="34" charset="0"/>
              </a:rPr>
              <a:t>RNA-Seq from whole hippocampus only useful for NLGF:</a:t>
            </a:r>
          </a:p>
          <a:p>
            <a:pPr defTabSz="4754090">
              <a:lnSpc>
                <a:spcPct val="90000"/>
              </a:lnSpc>
              <a:spcBef>
                <a:spcPts val="1200"/>
              </a:spcBef>
              <a:spcAft>
                <a:spcPts val="1800"/>
              </a:spcAft>
            </a:pPr>
            <a:r>
              <a:rPr lang="en-US" sz="3600" b="1" dirty="0">
                <a:cs typeface="Arial" panose="020B0604020202020204" pitchFamily="34" charset="0"/>
              </a:rPr>
              <a:t># Differentially expressed genes (DEGs)</a:t>
            </a:r>
          </a:p>
          <a:p>
            <a:pPr defTabSz="4754090">
              <a:lnSpc>
                <a:spcPct val="90000"/>
              </a:lnSpc>
              <a:spcAft>
                <a:spcPts val="1800"/>
              </a:spcAft>
            </a:pPr>
            <a:r>
              <a:rPr lang="en-US" sz="3400" dirty="0">
                <a:cs typeface="Arial" panose="020B0604020202020204" pitchFamily="34" charset="0"/>
              </a:rPr>
              <a:t>WT vs NLGF      2410</a:t>
            </a:r>
          </a:p>
          <a:p>
            <a:pPr defTabSz="4754090">
              <a:lnSpc>
                <a:spcPct val="90000"/>
              </a:lnSpc>
              <a:spcAft>
                <a:spcPts val="1200"/>
              </a:spcAft>
            </a:pPr>
            <a:r>
              <a:rPr lang="en-US" sz="3400" dirty="0">
                <a:cs typeface="Arial" panose="020B0604020202020204" pitchFamily="34" charset="0"/>
              </a:rPr>
              <a:t>WT vs NLF    ~5 genes    NS functional </a:t>
            </a:r>
            <a:r>
              <a:rPr lang="en-US" sz="3400" dirty="0" err="1">
                <a:cs typeface="Arial" panose="020B0604020202020204" pitchFamily="34" charset="0"/>
              </a:rPr>
              <a:t>enrich’t</a:t>
            </a:r>
            <a:endParaRPr lang="en-US" sz="3400" dirty="0">
              <a:cs typeface="Arial" panose="020B0604020202020204" pitchFamily="34" charset="0"/>
            </a:endParaRPr>
          </a:p>
        </p:txBody>
      </p:sp>
      <p:pic>
        <p:nvPicPr>
          <p:cNvPr id="43" name="Picture 42" descr="Logo&#10;&#10;Description automatically generated with low confidence">
            <a:extLst>
              <a:ext uri="{FF2B5EF4-FFF2-40B4-BE49-F238E27FC236}">
                <a16:creationId xmlns:a16="http://schemas.microsoft.com/office/drawing/2014/main" id="{60E9A754-3F9F-7863-C08E-1257E32B76A3}"/>
              </a:ext>
            </a:extLst>
          </p:cNvPr>
          <p:cNvPicPr>
            <a:picLocks noChangeAspect="1"/>
          </p:cNvPicPr>
          <p:nvPr/>
        </p:nvPicPr>
        <p:blipFill>
          <a:blip r:embed="rId5"/>
          <a:stretch>
            <a:fillRect/>
          </a:stretch>
        </p:blipFill>
        <p:spPr>
          <a:xfrm>
            <a:off x="11348494" y="28879073"/>
            <a:ext cx="4610100" cy="990600"/>
          </a:xfrm>
          <a:prstGeom prst="rect">
            <a:avLst/>
          </a:prstGeom>
        </p:spPr>
      </p:pic>
      <p:pic>
        <p:nvPicPr>
          <p:cNvPr id="45" name="Picture 44" descr="A picture containing logo&#10;&#10;Description automatically generated">
            <a:extLst>
              <a:ext uri="{FF2B5EF4-FFF2-40B4-BE49-F238E27FC236}">
                <a16:creationId xmlns:a16="http://schemas.microsoft.com/office/drawing/2014/main" id="{12C4077D-2F00-4789-DCD2-C319A2282C1A}"/>
              </a:ext>
            </a:extLst>
          </p:cNvPr>
          <p:cNvPicPr>
            <a:picLocks noChangeAspect="1"/>
          </p:cNvPicPr>
          <p:nvPr/>
        </p:nvPicPr>
        <p:blipFill>
          <a:blip r:embed="rId6"/>
          <a:stretch>
            <a:fillRect/>
          </a:stretch>
        </p:blipFill>
        <p:spPr>
          <a:xfrm>
            <a:off x="16202261" y="28788585"/>
            <a:ext cx="3895725" cy="1171575"/>
          </a:xfrm>
          <a:prstGeom prst="rect">
            <a:avLst/>
          </a:prstGeom>
        </p:spPr>
      </p:pic>
      <p:pic>
        <p:nvPicPr>
          <p:cNvPr id="47" name="Picture 46" descr="Chart&#10;&#10;Description automatically generated with medium confidence">
            <a:extLst>
              <a:ext uri="{FF2B5EF4-FFF2-40B4-BE49-F238E27FC236}">
                <a16:creationId xmlns:a16="http://schemas.microsoft.com/office/drawing/2014/main" id="{E21CD8A0-9A60-C50D-3AE8-9920F95102AE}"/>
              </a:ext>
            </a:extLst>
          </p:cNvPr>
          <p:cNvPicPr>
            <a:picLocks noChangeAspect="1"/>
          </p:cNvPicPr>
          <p:nvPr/>
        </p:nvPicPr>
        <p:blipFill>
          <a:blip r:embed="rId7"/>
          <a:stretch>
            <a:fillRect/>
          </a:stretch>
        </p:blipFill>
        <p:spPr>
          <a:xfrm>
            <a:off x="20854552" y="28762572"/>
            <a:ext cx="3265913" cy="1277671"/>
          </a:xfrm>
          <a:prstGeom prst="rect">
            <a:avLst/>
          </a:prstGeom>
        </p:spPr>
      </p:pic>
      <p:sp>
        <p:nvSpPr>
          <p:cNvPr id="51" name="TextBox 50">
            <a:extLst>
              <a:ext uri="{FF2B5EF4-FFF2-40B4-BE49-F238E27FC236}">
                <a16:creationId xmlns:a16="http://schemas.microsoft.com/office/drawing/2014/main" id="{9FAB2368-34F6-F597-0D63-6CCF66D4299D}"/>
              </a:ext>
            </a:extLst>
          </p:cNvPr>
          <p:cNvSpPr txBox="1"/>
          <p:nvPr/>
        </p:nvSpPr>
        <p:spPr>
          <a:xfrm>
            <a:off x="32353073" y="5495784"/>
            <a:ext cx="10237597" cy="1815882"/>
          </a:xfrm>
          <a:prstGeom prst="rect">
            <a:avLst/>
          </a:prstGeom>
          <a:noFill/>
        </p:spPr>
        <p:txBody>
          <a:bodyPr wrap="square" rtlCol="0">
            <a:spAutoFit/>
          </a:bodyPr>
          <a:lstStyle/>
          <a:p>
            <a:r>
              <a:rPr lang="en-US" sz="4000" b="1" dirty="0">
                <a:solidFill>
                  <a:schemeClr val="accent2"/>
                </a:solidFill>
              </a:rPr>
              <a:t>Microglial </a:t>
            </a:r>
            <a:r>
              <a:rPr lang="en-US" sz="3600" b="1" dirty="0">
                <a:solidFill>
                  <a:schemeClr val="accent2"/>
                </a:solidFill>
              </a:rPr>
              <a:t>gene modules </a:t>
            </a:r>
            <a:r>
              <a:rPr lang="en-US" sz="3600" b="1" dirty="0" err="1">
                <a:solidFill>
                  <a:schemeClr val="accent2"/>
                </a:solidFill>
              </a:rPr>
              <a:t>coexpressing</a:t>
            </a:r>
            <a:endParaRPr lang="en-US" sz="3600" b="1" dirty="0">
              <a:solidFill>
                <a:schemeClr val="accent2"/>
              </a:solidFill>
            </a:endParaRPr>
          </a:p>
          <a:p>
            <a:r>
              <a:rPr lang="en-US" sz="3600" b="1" dirty="0">
                <a:solidFill>
                  <a:schemeClr val="accent2"/>
                </a:solidFill>
              </a:rPr>
              <a:t>in NLF in a plaque-dependent manner similar to previously studied genotypes</a:t>
            </a:r>
          </a:p>
        </p:txBody>
      </p:sp>
      <p:sp>
        <p:nvSpPr>
          <p:cNvPr id="29" name="Oval 28">
            <a:extLst>
              <a:ext uri="{FF2B5EF4-FFF2-40B4-BE49-F238E27FC236}">
                <a16:creationId xmlns:a16="http://schemas.microsoft.com/office/drawing/2014/main" id="{281DD9F3-016A-01F2-26BC-0F0DF0739EC7}"/>
              </a:ext>
            </a:extLst>
          </p:cNvPr>
          <p:cNvSpPr/>
          <p:nvPr/>
        </p:nvSpPr>
        <p:spPr>
          <a:xfrm>
            <a:off x="24102257" y="8128190"/>
            <a:ext cx="3517911" cy="2971800"/>
          </a:xfrm>
          <a:prstGeom prst="ellipse">
            <a:avLst/>
          </a:prstGeom>
          <a:solidFill>
            <a:schemeClr val="accent3">
              <a:lumMod val="20000"/>
              <a:lumOff val="80000"/>
              <a:alpha val="50196"/>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5" dirty="0"/>
          </a:p>
        </p:txBody>
      </p:sp>
      <p:sp>
        <p:nvSpPr>
          <p:cNvPr id="30" name="Oval 29">
            <a:extLst>
              <a:ext uri="{FF2B5EF4-FFF2-40B4-BE49-F238E27FC236}">
                <a16:creationId xmlns:a16="http://schemas.microsoft.com/office/drawing/2014/main" id="{D92D37CE-C901-0413-FF94-B88A08A724B4}"/>
              </a:ext>
            </a:extLst>
          </p:cNvPr>
          <p:cNvSpPr/>
          <p:nvPr/>
        </p:nvSpPr>
        <p:spPr>
          <a:xfrm>
            <a:off x="26620092" y="8723394"/>
            <a:ext cx="2313150" cy="1604612"/>
          </a:xfrm>
          <a:prstGeom prst="ellipse">
            <a:avLst/>
          </a:prstGeom>
          <a:solidFill>
            <a:srgbClr val="68B6E6">
              <a:alpha val="50196"/>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5"/>
          </a:p>
        </p:txBody>
      </p:sp>
      <p:sp>
        <p:nvSpPr>
          <p:cNvPr id="31" name="TextBox 30">
            <a:extLst>
              <a:ext uri="{FF2B5EF4-FFF2-40B4-BE49-F238E27FC236}">
                <a16:creationId xmlns:a16="http://schemas.microsoft.com/office/drawing/2014/main" id="{277B301D-8AA0-1C43-AA26-D918AFF61599}"/>
              </a:ext>
            </a:extLst>
          </p:cNvPr>
          <p:cNvSpPr txBox="1"/>
          <p:nvPr/>
        </p:nvSpPr>
        <p:spPr>
          <a:xfrm>
            <a:off x="28000983" y="9275901"/>
            <a:ext cx="1266643" cy="523220"/>
          </a:xfrm>
          <a:prstGeom prst="rect">
            <a:avLst/>
          </a:prstGeom>
          <a:noFill/>
        </p:spPr>
        <p:txBody>
          <a:bodyPr wrap="square" rtlCol="0">
            <a:spAutoFit/>
          </a:bodyPr>
          <a:lstStyle/>
          <a:p>
            <a:r>
              <a:rPr lang="en-US" sz="2800" dirty="0"/>
              <a:t>381</a:t>
            </a:r>
          </a:p>
        </p:txBody>
      </p:sp>
      <p:sp>
        <p:nvSpPr>
          <p:cNvPr id="32" name="TextBox 31">
            <a:extLst>
              <a:ext uri="{FF2B5EF4-FFF2-40B4-BE49-F238E27FC236}">
                <a16:creationId xmlns:a16="http://schemas.microsoft.com/office/drawing/2014/main" id="{5AE8AF7B-9EC3-7792-E6B4-85F521B1C2D3}"/>
              </a:ext>
            </a:extLst>
          </p:cNvPr>
          <p:cNvSpPr txBox="1"/>
          <p:nvPr/>
        </p:nvSpPr>
        <p:spPr>
          <a:xfrm>
            <a:off x="24594569" y="9298875"/>
            <a:ext cx="1266643" cy="523220"/>
          </a:xfrm>
          <a:prstGeom prst="rect">
            <a:avLst/>
          </a:prstGeom>
          <a:noFill/>
        </p:spPr>
        <p:txBody>
          <a:bodyPr wrap="square" rtlCol="0">
            <a:spAutoFit/>
          </a:bodyPr>
          <a:lstStyle/>
          <a:p>
            <a:r>
              <a:rPr lang="en-US" sz="2800" dirty="0"/>
              <a:t>2225</a:t>
            </a:r>
          </a:p>
        </p:txBody>
      </p:sp>
      <p:sp>
        <p:nvSpPr>
          <p:cNvPr id="33" name="TextBox 32">
            <a:extLst>
              <a:ext uri="{FF2B5EF4-FFF2-40B4-BE49-F238E27FC236}">
                <a16:creationId xmlns:a16="http://schemas.microsoft.com/office/drawing/2014/main" id="{F5D4E6C1-70B5-1986-9762-6E4C5D55D634}"/>
              </a:ext>
            </a:extLst>
          </p:cNvPr>
          <p:cNvSpPr txBox="1"/>
          <p:nvPr/>
        </p:nvSpPr>
        <p:spPr>
          <a:xfrm>
            <a:off x="26732965" y="9298875"/>
            <a:ext cx="1266643" cy="523220"/>
          </a:xfrm>
          <a:prstGeom prst="rect">
            <a:avLst/>
          </a:prstGeom>
          <a:noFill/>
        </p:spPr>
        <p:txBody>
          <a:bodyPr wrap="square" rtlCol="0">
            <a:spAutoFit/>
          </a:bodyPr>
          <a:lstStyle/>
          <a:p>
            <a:r>
              <a:rPr lang="en-US" sz="2800" dirty="0"/>
              <a:t>175</a:t>
            </a:r>
          </a:p>
        </p:txBody>
      </p:sp>
      <p:sp>
        <p:nvSpPr>
          <p:cNvPr id="48" name="TextBox 47">
            <a:extLst>
              <a:ext uri="{FF2B5EF4-FFF2-40B4-BE49-F238E27FC236}">
                <a16:creationId xmlns:a16="http://schemas.microsoft.com/office/drawing/2014/main" id="{C0302A74-604F-9A90-F02E-3BB379C6C0E8}"/>
              </a:ext>
            </a:extLst>
          </p:cNvPr>
          <p:cNvSpPr txBox="1"/>
          <p:nvPr/>
        </p:nvSpPr>
        <p:spPr>
          <a:xfrm>
            <a:off x="23354554" y="7346205"/>
            <a:ext cx="2525768" cy="1077218"/>
          </a:xfrm>
          <a:prstGeom prst="rect">
            <a:avLst/>
          </a:prstGeom>
          <a:noFill/>
        </p:spPr>
        <p:txBody>
          <a:bodyPr wrap="square" rtlCol="0">
            <a:spAutoFit/>
          </a:bodyPr>
          <a:lstStyle/>
          <a:p>
            <a:r>
              <a:rPr lang="en-US" sz="3200" b="1" dirty="0">
                <a:solidFill>
                  <a:srgbClr val="C00000"/>
                </a:solidFill>
              </a:rPr>
              <a:t>WT-NLGF</a:t>
            </a:r>
          </a:p>
          <a:p>
            <a:r>
              <a:rPr lang="en-US" sz="3200" b="1" dirty="0" err="1">
                <a:solidFill>
                  <a:srgbClr val="C00000"/>
                </a:solidFill>
              </a:rPr>
              <a:t>RNAseq</a:t>
            </a:r>
            <a:endParaRPr lang="en-US" sz="3200" b="1" dirty="0">
              <a:solidFill>
                <a:srgbClr val="C00000"/>
              </a:solidFill>
            </a:endParaRPr>
          </a:p>
        </p:txBody>
      </p:sp>
      <p:sp>
        <p:nvSpPr>
          <p:cNvPr id="49" name="TextBox 48">
            <a:extLst>
              <a:ext uri="{FF2B5EF4-FFF2-40B4-BE49-F238E27FC236}">
                <a16:creationId xmlns:a16="http://schemas.microsoft.com/office/drawing/2014/main" id="{958CB692-7E9D-50D4-346C-414053D96625}"/>
              </a:ext>
            </a:extLst>
          </p:cNvPr>
          <p:cNvSpPr txBox="1"/>
          <p:nvPr/>
        </p:nvSpPr>
        <p:spPr>
          <a:xfrm>
            <a:off x="29117517" y="8763860"/>
            <a:ext cx="2525768" cy="1569660"/>
          </a:xfrm>
          <a:prstGeom prst="rect">
            <a:avLst/>
          </a:prstGeom>
          <a:noFill/>
        </p:spPr>
        <p:txBody>
          <a:bodyPr wrap="square" rtlCol="0">
            <a:spAutoFit/>
          </a:bodyPr>
          <a:lstStyle/>
          <a:p>
            <a:r>
              <a:rPr lang="en-US" sz="3200" b="1" dirty="0">
                <a:solidFill>
                  <a:srgbClr val="68B6E6"/>
                </a:solidFill>
              </a:rPr>
              <a:t>Plaque specific within NLF</a:t>
            </a:r>
          </a:p>
        </p:txBody>
      </p:sp>
      <p:sp>
        <p:nvSpPr>
          <p:cNvPr id="50" name="TextBox 49">
            <a:extLst>
              <a:ext uri="{FF2B5EF4-FFF2-40B4-BE49-F238E27FC236}">
                <a16:creationId xmlns:a16="http://schemas.microsoft.com/office/drawing/2014/main" id="{EE188B77-9446-61A7-D402-1D29F880FAA5}"/>
              </a:ext>
            </a:extLst>
          </p:cNvPr>
          <p:cNvSpPr txBox="1"/>
          <p:nvPr/>
        </p:nvSpPr>
        <p:spPr>
          <a:xfrm>
            <a:off x="25140226" y="11325452"/>
            <a:ext cx="5661501" cy="819877"/>
          </a:xfrm>
          <a:prstGeom prst="rect">
            <a:avLst/>
          </a:prstGeom>
          <a:noFill/>
        </p:spPr>
        <p:txBody>
          <a:bodyPr wrap="square" rtlCol="0">
            <a:spAutoFit/>
          </a:bodyPr>
          <a:lstStyle/>
          <a:p>
            <a:endParaRPr lang="en-US" dirty="0"/>
          </a:p>
        </p:txBody>
      </p:sp>
      <p:sp>
        <p:nvSpPr>
          <p:cNvPr id="53" name="TextBox 52">
            <a:extLst>
              <a:ext uri="{FF2B5EF4-FFF2-40B4-BE49-F238E27FC236}">
                <a16:creationId xmlns:a16="http://schemas.microsoft.com/office/drawing/2014/main" id="{7363405F-61D3-2CF9-187E-A502A582A37F}"/>
              </a:ext>
            </a:extLst>
          </p:cNvPr>
          <p:cNvSpPr txBox="1"/>
          <p:nvPr/>
        </p:nvSpPr>
        <p:spPr>
          <a:xfrm>
            <a:off x="24476163" y="11662521"/>
            <a:ext cx="6824133" cy="584775"/>
          </a:xfrm>
          <a:prstGeom prst="rect">
            <a:avLst/>
          </a:prstGeom>
          <a:noFill/>
        </p:spPr>
        <p:txBody>
          <a:bodyPr wrap="square" rtlCol="0">
            <a:spAutoFit/>
          </a:bodyPr>
          <a:lstStyle/>
          <a:p>
            <a:endParaRPr lang="en-US" sz="3200" b="1" dirty="0"/>
          </a:p>
        </p:txBody>
      </p:sp>
      <p:sp>
        <p:nvSpPr>
          <p:cNvPr id="34" name="TextBox 33">
            <a:extLst>
              <a:ext uri="{FF2B5EF4-FFF2-40B4-BE49-F238E27FC236}">
                <a16:creationId xmlns:a16="http://schemas.microsoft.com/office/drawing/2014/main" id="{3D9A93DE-3A9E-E679-4952-4FEF8B5CF5DE}"/>
              </a:ext>
            </a:extLst>
          </p:cNvPr>
          <p:cNvSpPr txBox="1"/>
          <p:nvPr/>
        </p:nvSpPr>
        <p:spPr>
          <a:xfrm>
            <a:off x="1031832" y="12317367"/>
            <a:ext cx="1731046" cy="707886"/>
          </a:xfrm>
          <a:prstGeom prst="rect">
            <a:avLst/>
          </a:prstGeom>
          <a:noFill/>
        </p:spPr>
        <p:txBody>
          <a:bodyPr wrap="square" rtlCol="0">
            <a:spAutoFit/>
          </a:bodyPr>
          <a:lstStyle/>
          <a:p>
            <a:r>
              <a:rPr lang="en-GB" sz="4000" dirty="0">
                <a:solidFill>
                  <a:schemeClr val="bg1"/>
                </a:solidFill>
              </a:rPr>
              <a:t>NLGF</a:t>
            </a:r>
          </a:p>
        </p:txBody>
      </p:sp>
      <p:sp>
        <p:nvSpPr>
          <p:cNvPr id="35" name="TextBox 34">
            <a:extLst>
              <a:ext uri="{FF2B5EF4-FFF2-40B4-BE49-F238E27FC236}">
                <a16:creationId xmlns:a16="http://schemas.microsoft.com/office/drawing/2014/main" id="{12B63FCD-D8A9-BCD5-9709-05BC3AA33D55}"/>
              </a:ext>
            </a:extLst>
          </p:cNvPr>
          <p:cNvSpPr txBox="1"/>
          <p:nvPr/>
        </p:nvSpPr>
        <p:spPr>
          <a:xfrm>
            <a:off x="6031082" y="12296628"/>
            <a:ext cx="1731046" cy="707886"/>
          </a:xfrm>
          <a:prstGeom prst="rect">
            <a:avLst/>
          </a:prstGeom>
          <a:noFill/>
        </p:spPr>
        <p:txBody>
          <a:bodyPr wrap="square" rtlCol="0">
            <a:spAutoFit/>
          </a:bodyPr>
          <a:lstStyle/>
          <a:p>
            <a:r>
              <a:rPr lang="en-GB" sz="4000" dirty="0">
                <a:solidFill>
                  <a:schemeClr val="bg1"/>
                </a:solidFill>
              </a:rPr>
              <a:t>NLF</a:t>
            </a:r>
          </a:p>
        </p:txBody>
      </p:sp>
      <p:sp>
        <p:nvSpPr>
          <p:cNvPr id="41" name="Text Placeholder 11" descr="Contact details">
            <a:extLst>
              <a:ext uri="{FF2B5EF4-FFF2-40B4-BE49-F238E27FC236}">
                <a16:creationId xmlns:a16="http://schemas.microsoft.com/office/drawing/2014/main" id="{4F79E399-352D-470C-5D05-C05963C8337F}"/>
              </a:ext>
            </a:extLst>
          </p:cNvPr>
          <p:cNvSpPr>
            <a:spLocks noGrp="1"/>
          </p:cNvSpPr>
          <p:nvPr>
            <p:ph type="body" sz="quarter" idx="13"/>
          </p:nvPr>
        </p:nvSpPr>
        <p:spPr>
          <a:xfrm>
            <a:off x="1058862" y="29557181"/>
            <a:ext cx="19589565" cy="718032"/>
          </a:xfrm>
        </p:spPr>
        <p:txBody>
          <a:bodyPr>
            <a:normAutofit/>
          </a:bodyPr>
          <a:lstStyle/>
          <a:p>
            <a:r>
              <a:rPr lang="en-GB" dirty="0">
                <a:hlinkClick r:id="rId8">
                  <a:extLst>
                    <a:ext uri="{A12FA001-AC4F-418D-AE19-62706E023703}">
                      <ahyp:hlinkClr xmlns:ahyp="http://schemas.microsoft.com/office/drawing/2018/hyperlinkcolor" val="tx"/>
                    </a:ext>
                  </a:extLst>
                </a:hlinkClick>
              </a:rPr>
              <a:t>aya.balbaa.21@ucl.ac.uk</a:t>
            </a:r>
            <a:r>
              <a:rPr lang="en-GB" dirty="0"/>
              <a:t> / </a:t>
            </a:r>
            <a:r>
              <a:rPr lang="en-GB" dirty="0">
                <a:hlinkClick r:id="rId9">
                  <a:extLst>
                    <a:ext uri="{A12FA001-AC4F-418D-AE19-62706E023703}">
                      <ahyp:hlinkClr xmlns:ahyp="http://schemas.microsoft.com/office/drawing/2018/hyperlinkcolor" val="tx"/>
                    </a:ext>
                  </a:extLst>
                </a:hlinkClick>
              </a:rPr>
              <a:t>f.a.edwards@ucl.ac.uk</a:t>
            </a:r>
            <a:endParaRPr lang="en-GB" dirty="0"/>
          </a:p>
        </p:txBody>
      </p:sp>
      <p:sp>
        <p:nvSpPr>
          <p:cNvPr id="42" name="Rectangle 41">
            <a:extLst>
              <a:ext uri="{FF2B5EF4-FFF2-40B4-BE49-F238E27FC236}">
                <a16:creationId xmlns:a16="http://schemas.microsoft.com/office/drawing/2014/main" id="{5BDB7576-93CD-F463-90F1-F454A59690EB}"/>
              </a:ext>
            </a:extLst>
          </p:cNvPr>
          <p:cNvSpPr/>
          <p:nvPr/>
        </p:nvSpPr>
        <p:spPr>
          <a:xfrm>
            <a:off x="12929191" y="11301917"/>
            <a:ext cx="595423" cy="70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24D3AB9D-2E0C-84F5-3DB7-3A992621C9F3}"/>
              </a:ext>
            </a:extLst>
          </p:cNvPr>
          <p:cNvGrpSpPr/>
          <p:nvPr/>
        </p:nvGrpSpPr>
        <p:grpSpPr>
          <a:xfrm>
            <a:off x="11869989" y="9453586"/>
            <a:ext cx="9530305" cy="5271859"/>
            <a:chOff x="12112545" y="11169930"/>
            <a:chExt cx="9530305" cy="5271859"/>
          </a:xfrm>
        </p:grpSpPr>
        <p:pic>
          <p:nvPicPr>
            <p:cNvPr id="23" name="Picture 22" descr="Chart, scatter chart&#10;&#10;Description automatically generated">
              <a:extLst>
                <a:ext uri="{FF2B5EF4-FFF2-40B4-BE49-F238E27FC236}">
                  <a16:creationId xmlns:a16="http://schemas.microsoft.com/office/drawing/2014/main" id="{08EAF4F2-D2BA-8F8F-C41A-C742A303B60D}"/>
                </a:ext>
              </a:extLst>
            </p:cNvPr>
            <p:cNvPicPr>
              <a:picLocks noChangeAspect="1"/>
            </p:cNvPicPr>
            <p:nvPr/>
          </p:nvPicPr>
          <p:blipFill rotWithShape="1">
            <a:blip r:embed="rId10">
              <a:extLst>
                <a:ext uri="{28A0092B-C50C-407E-A947-70E740481C1C}">
                  <a14:useLocalDpi xmlns:a14="http://schemas.microsoft.com/office/drawing/2010/main" val="0"/>
                </a:ext>
              </a:extLst>
            </a:blip>
            <a:srcRect l="1" t="28978" r="16510" b="9343"/>
            <a:stretch/>
          </p:blipFill>
          <p:spPr>
            <a:xfrm>
              <a:off x="12112545" y="11169930"/>
              <a:ext cx="9530305" cy="5271859"/>
            </a:xfrm>
            <a:prstGeom prst="rect">
              <a:avLst/>
            </a:prstGeom>
          </p:spPr>
        </p:pic>
        <p:sp>
          <p:nvSpPr>
            <p:cNvPr id="21" name="TextBox 20">
              <a:extLst>
                <a:ext uri="{FF2B5EF4-FFF2-40B4-BE49-F238E27FC236}">
                  <a16:creationId xmlns:a16="http://schemas.microsoft.com/office/drawing/2014/main" id="{E40A3383-AD1C-8A7C-5A48-773D813DADCD}"/>
                </a:ext>
              </a:extLst>
            </p:cNvPr>
            <p:cNvSpPr txBox="1"/>
            <p:nvPr/>
          </p:nvSpPr>
          <p:spPr>
            <a:xfrm>
              <a:off x="12112545" y="11179109"/>
              <a:ext cx="2930578" cy="707886"/>
            </a:xfrm>
            <a:prstGeom prst="rect">
              <a:avLst/>
            </a:prstGeom>
            <a:noFill/>
          </p:spPr>
          <p:txBody>
            <a:bodyPr wrap="square" rtlCol="0">
              <a:spAutoFit/>
            </a:bodyPr>
            <a:lstStyle/>
            <a:p>
              <a:r>
                <a:rPr lang="en-GB" sz="4000" dirty="0"/>
                <a:t>WT-NLGF</a:t>
              </a:r>
            </a:p>
          </p:txBody>
        </p:sp>
      </p:grpSp>
      <p:grpSp>
        <p:nvGrpSpPr>
          <p:cNvPr id="60" name="Group 59">
            <a:extLst>
              <a:ext uri="{FF2B5EF4-FFF2-40B4-BE49-F238E27FC236}">
                <a16:creationId xmlns:a16="http://schemas.microsoft.com/office/drawing/2014/main" id="{DECE17C4-CC2A-06F8-00CC-B9E82C9A61C8}"/>
              </a:ext>
            </a:extLst>
          </p:cNvPr>
          <p:cNvGrpSpPr/>
          <p:nvPr/>
        </p:nvGrpSpPr>
        <p:grpSpPr>
          <a:xfrm>
            <a:off x="12376619" y="17102629"/>
            <a:ext cx="8328240" cy="4897704"/>
            <a:chOff x="12012948" y="22642888"/>
            <a:chExt cx="9530305" cy="5968260"/>
          </a:xfrm>
        </p:grpSpPr>
        <p:pic>
          <p:nvPicPr>
            <p:cNvPr id="26" name="Picture 25" descr="Diagram, engineering drawing&#10;&#10;Description automatically generated">
              <a:extLst>
                <a:ext uri="{FF2B5EF4-FFF2-40B4-BE49-F238E27FC236}">
                  <a16:creationId xmlns:a16="http://schemas.microsoft.com/office/drawing/2014/main" id="{E17A7726-4F16-CC76-9EAA-A7B9D21E1107}"/>
                </a:ext>
              </a:extLst>
            </p:cNvPr>
            <p:cNvPicPr>
              <a:picLocks noChangeAspect="1"/>
            </p:cNvPicPr>
            <p:nvPr/>
          </p:nvPicPr>
          <p:blipFill rotWithShape="1">
            <a:blip r:embed="rId11">
              <a:extLst>
                <a:ext uri="{28A0092B-C50C-407E-A947-70E740481C1C}">
                  <a14:useLocalDpi xmlns:a14="http://schemas.microsoft.com/office/drawing/2010/main" val="0"/>
                </a:ext>
              </a:extLst>
            </a:blip>
            <a:srcRect b="46683"/>
            <a:stretch/>
          </p:blipFill>
          <p:spPr>
            <a:xfrm>
              <a:off x="12012948" y="22859175"/>
              <a:ext cx="9530305" cy="5751973"/>
            </a:xfrm>
            <a:prstGeom prst="rect">
              <a:avLst/>
            </a:prstGeom>
          </p:spPr>
        </p:pic>
        <p:sp>
          <p:nvSpPr>
            <p:cNvPr id="59" name="Rectangle 58">
              <a:extLst>
                <a:ext uri="{FF2B5EF4-FFF2-40B4-BE49-F238E27FC236}">
                  <a16:creationId xmlns:a16="http://schemas.microsoft.com/office/drawing/2014/main" id="{8C0AEAD4-68E5-6CC0-1DB6-8906EABD3A09}"/>
                </a:ext>
              </a:extLst>
            </p:cNvPr>
            <p:cNvSpPr/>
            <p:nvPr/>
          </p:nvSpPr>
          <p:spPr>
            <a:xfrm>
              <a:off x="12012948" y="22685704"/>
              <a:ext cx="9387346" cy="173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B97BE753-E78E-69DF-D085-699E6C32FA91}"/>
                </a:ext>
              </a:extLst>
            </p:cNvPr>
            <p:cNvSpPr txBox="1"/>
            <p:nvPr/>
          </p:nvSpPr>
          <p:spPr>
            <a:xfrm>
              <a:off x="12012948" y="22642888"/>
              <a:ext cx="6287304" cy="707886"/>
            </a:xfrm>
            <a:prstGeom prst="rect">
              <a:avLst/>
            </a:prstGeom>
            <a:noFill/>
          </p:spPr>
          <p:txBody>
            <a:bodyPr wrap="square" rtlCol="0">
              <a:spAutoFit/>
            </a:bodyPr>
            <a:lstStyle/>
            <a:p>
              <a:r>
                <a:rPr lang="en-GB" sz="4000" dirty="0"/>
                <a:t>NLF plaque versus away</a:t>
              </a:r>
            </a:p>
          </p:txBody>
        </p:sp>
      </p:grpSp>
      <p:sp>
        <p:nvSpPr>
          <p:cNvPr id="61" name="TextBox 60">
            <a:extLst>
              <a:ext uri="{FF2B5EF4-FFF2-40B4-BE49-F238E27FC236}">
                <a16:creationId xmlns:a16="http://schemas.microsoft.com/office/drawing/2014/main" id="{D9BD0BF0-5B63-6AC2-3868-60E6AE8F70B6}"/>
              </a:ext>
            </a:extLst>
          </p:cNvPr>
          <p:cNvSpPr txBox="1"/>
          <p:nvPr/>
        </p:nvSpPr>
        <p:spPr>
          <a:xfrm>
            <a:off x="11651515" y="15309381"/>
            <a:ext cx="10373323" cy="1938992"/>
          </a:xfrm>
          <a:prstGeom prst="rect">
            <a:avLst/>
          </a:prstGeom>
          <a:noFill/>
        </p:spPr>
        <p:txBody>
          <a:bodyPr wrap="square" rtlCol="0">
            <a:spAutoFit/>
          </a:bodyPr>
          <a:lstStyle/>
          <a:p>
            <a:r>
              <a:rPr lang="en-GB" sz="4000" b="1" dirty="0"/>
              <a:t>NLF: Regional cell-enriched transcriptomics: comparing </a:t>
            </a:r>
            <a:r>
              <a:rPr lang="en-GB" sz="4000" b="1" dirty="0" err="1"/>
              <a:t>paque</a:t>
            </a:r>
            <a:r>
              <a:rPr lang="en-GB" sz="4000" b="1" dirty="0"/>
              <a:t> and away within tissue brings up 556 DEGs</a:t>
            </a:r>
          </a:p>
        </p:txBody>
      </p:sp>
      <p:sp>
        <p:nvSpPr>
          <p:cNvPr id="62" name="TextBox 61">
            <a:extLst>
              <a:ext uri="{FF2B5EF4-FFF2-40B4-BE49-F238E27FC236}">
                <a16:creationId xmlns:a16="http://schemas.microsoft.com/office/drawing/2014/main" id="{FA9F1C08-1988-1B86-AAD0-4D242D488B93}"/>
              </a:ext>
            </a:extLst>
          </p:cNvPr>
          <p:cNvSpPr txBox="1"/>
          <p:nvPr/>
        </p:nvSpPr>
        <p:spPr>
          <a:xfrm>
            <a:off x="13518105" y="21686869"/>
            <a:ext cx="1824538" cy="584775"/>
          </a:xfrm>
          <a:prstGeom prst="rect">
            <a:avLst/>
          </a:prstGeom>
          <a:solidFill>
            <a:schemeClr val="bg1"/>
          </a:solidFill>
        </p:spPr>
        <p:txBody>
          <a:bodyPr wrap="none" rtlCol="0">
            <a:spAutoFit/>
          </a:bodyPr>
          <a:lstStyle/>
          <a:p>
            <a:r>
              <a:rPr lang="en-GB" sz="3200" dirty="0"/>
              <a:t>Microglia</a:t>
            </a:r>
          </a:p>
        </p:txBody>
      </p:sp>
      <p:sp>
        <p:nvSpPr>
          <p:cNvPr id="63" name="TextBox 62">
            <a:extLst>
              <a:ext uri="{FF2B5EF4-FFF2-40B4-BE49-F238E27FC236}">
                <a16:creationId xmlns:a16="http://schemas.microsoft.com/office/drawing/2014/main" id="{05A6C22C-036D-4CFA-9869-E07D5B886462}"/>
              </a:ext>
            </a:extLst>
          </p:cNvPr>
          <p:cNvSpPr txBox="1"/>
          <p:nvPr/>
        </p:nvSpPr>
        <p:spPr>
          <a:xfrm>
            <a:off x="17914746" y="21689477"/>
            <a:ext cx="2098651" cy="584775"/>
          </a:xfrm>
          <a:prstGeom prst="rect">
            <a:avLst/>
          </a:prstGeom>
          <a:solidFill>
            <a:schemeClr val="bg1"/>
          </a:solidFill>
        </p:spPr>
        <p:txBody>
          <a:bodyPr wrap="none" rtlCol="0">
            <a:spAutoFit/>
          </a:bodyPr>
          <a:lstStyle/>
          <a:p>
            <a:r>
              <a:rPr lang="en-GB" sz="3200" dirty="0"/>
              <a:t>Astrocytes</a:t>
            </a:r>
          </a:p>
        </p:txBody>
      </p:sp>
      <p:pic>
        <p:nvPicPr>
          <p:cNvPr id="65" name="Picture 64">
            <a:extLst>
              <a:ext uri="{FF2B5EF4-FFF2-40B4-BE49-F238E27FC236}">
                <a16:creationId xmlns:a16="http://schemas.microsoft.com/office/drawing/2014/main" id="{62A8C8DB-FA01-A15B-AD38-A895E4F53890}"/>
              </a:ext>
            </a:extLst>
          </p:cNvPr>
          <p:cNvPicPr>
            <a:picLocks noChangeAspect="1"/>
          </p:cNvPicPr>
          <p:nvPr/>
        </p:nvPicPr>
        <p:blipFill>
          <a:blip r:embed="rId12"/>
          <a:stretch>
            <a:fillRect/>
          </a:stretch>
        </p:blipFill>
        <p:spPr>
          <a:xfrm>
            <a:off x="4841085" y="22874506"/>
            <a:ext cx="16427981" cy="5168703"/>
          </a:xfrm>
          <a:prstGeom prst="rect">
            <a:avLst/>
          </a:prstGeom>
        </p:spPr>
      </p:pic>
      <p:sp>
        <p:nvSpPr>
          <p:cNvPr id="68" name="TextBox 67">
            <a:extLst>
              <a:ext uri="{FF2B5EF4-FFF2-40B4-BE49-F238E27FC236}">
                <a16:creationId xmlns:a16="http://schemas.microsoft.com/office/drawing/2014/main" id="{586BE855-A82C-630A-0A29-328AFAA79D1C}"/>
              </a:ext>
            </a:extLst>
          </p:cNvPr>
          <p:cNvSpPr txBox="1"/>
          <p:nvPr/>
        </p:nvSpPr>
        <p:spPr>
          <a:xfrm>
            <a:off x="240714" y="28418098"/>
            <a:ext cx="5774273" cy="523220"/>
          </a:xfrm>
          <a:prstGeom prst="rect">
            <a:avLst/>
          </a:prstGeom>
          <a:noFill/>
        </p:spPr>
        <p:txBody>
          <a:bodyPr wrap="none" rtlCol="0">
            <a:spAutoFit/>
          </a:bodyPr>
          <a:lstStyle/>
          <a:p>
            <a:r>
              <a:rPr lang="en-GB" sz="2800" dirty="0">
                <a:solidFill>
                  <a:schemeClr val="bg1"/>
                </a:solidFill>
              </a:rPr>
              <a:t>Wood et al., Cell Reports (in press)</a:t>
            </a:r>
          </a:p>
        </p:txBody>
      </p:sp>
      <p:sp>
        <p:nvSpPr>
          <p:cNvPr id="72" name="TextBox 71">
            <a:extLst>
              <a:ext uri="{FF2B5EF4-FFF2-40B4-BE49-F238E27FC236}">
                <a16:creationId xmlns:a16="http://schemas.microsoft.com/office/drawing/2014/main" id="{20744896-502E-D0F8-568E-60E6697A6188}"/>
              </a:ext>
            </a:extLst>
          </p:cNvPr>
          <p:cNvSpPr txBox="1"/>
          <p:nvPr/>
        </p:nvSpPr>
        <p:spPr>
          <a:xfrm>
            <a:off x="21645813" y="5495784"/>
            <a:ext cx="9948557" cy="1661993"/>
          </a:xfrm>
          <a:prstGeom prst="rect">
            <a:avLst/>
          </a:prstGeom>
          <a:noFill/>
        </p:spPr>
        <p:txBody>
          <a:bodyPr wrap="none" rtlCol="0">
            <a:spAutoFit/>
          </a:bodyPr>
          <a:lstStyle/>
          <a:p>
            <a:pPr algn="ctr"/>
            <a:r>
              <a:rPr lang="en-GB" sz="3400" b="1" dirty="0"/>
              <a:t>NLGF plaque-induced genes (versus WT)</a:t>
            </a:r>
          </a:p>
          <a:p>
            <a:pPr algn="ctr"/>
            <a:r>
              <a:rPr lang="en-GB" sz="3400" b="1" dirty="0"/>
              <a:t>compared to</a:t>
            </a:r>
          </a:p>
          <a:p>
            <a:pPr algn="ctr"/>
            <a:r>
              <a:rPr lang="en-GB" sz="3400" b="1" dirty="0"/>
              <a:t>NLF plaque-induced genes (vs far from plaque)</a:t>
            </a:r>
          </a:p>
        </p:txBody>
      </p:sp>
      <p:sp>
        <p:nvSpPr>
          <p:cNvPr id="74" name="Oval 73">
            <a:extLst>
              <a:ext uri="{FF2B5EF4-FFF2-40B4-BE49-F238E27FC236}">
                <a16:creationId xmlns:a16="http://schemas.microsoft.com/office/drawing/2014/main" id="{501BC365-7246-7158-5964-557C5F4E0342}"/>
              </a:ext>
            </a:extLst>
          </p:cNvPr>
          <p:cNvSpPr/>
          <p:nvPr/>
        </p:nvSpPr>
        <p:spPr>
          <a:xfrm>
            <a:off x="21828334" y="12097436"/>
            <a:ext cx="3478684" cy="3688766"/>
          </a:xfrm>
          <a:prstGeom prst="ellipse">
            <a:avLst/>
          </a:prstGeom>
          <a:solidFill>
            <a:schemeClr val="accent3">
              <a:lumMod val="20000"/>
              <a:lumOff val="80000"/>
              <a:alpha val="44706"/>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697733C-BF2E-249A-A933-FC9A4FD3B82A}"/>
              </a:ext>
            </a:extLst>
          </p:cNvPr>
          <p:cNvSpPr/>
          <p:nvPr/>
        </p:nvSpPr>
        <p:spPr>
          <a:xfrm>
            <a:off x="26942402" y="13634838"/>
            <a:ext cx="2505312" cy="2388732"/>
          </a:xfrm>
          <a:prstGeom prst="ellipse">
            <a:avLst/>
          </a:prstGeom>
          <a:solidFill>
            <a:srgbClr val="9ADAC5">
              <a:alpha val="4470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A88AE648-929E-58E8-69A0-5B407C070B57}"/>
              </a:ext>
            </a:extLst>
          </p:cNvPr>
          <p:cNvSpPr txBox="1"/>
          <p:nvPr/>
        </p:nvSpPr>
        <p:spPr>
          <a:xfrm>
            <a:off x="23081960" y="13310882"/>
            <a:ext cx="1084887" cy="523220"/>
          </a:xfrm>
          <a:prstGeom prst="rect">
            <a:avLst/>
          </a:prstGeom>
          <a:noFill/>
        </p:spPr>
        <p:txBody>
          <a:bodyPr wrap="square" rtlCol="0">
            <a:spAutoFit/>
          </a:bodyPr>
          <a:lstStyle/>
          <a:p>
            <a:r>
              <a:rPr lang="en-US" sz="2800" dirty="0"/>
              <a:t>2173</a:t>
            </a:r>
          </a:p>
        </p:txBody>
      </p:sp>
      <p:sp>
        <p:nvSpPr>
          <p:cNvPr id="88" name="Oval 87">
            <a:extLst>
              <a:ext uri="{FF2B5EF4-FFF2-40B4-BE49-F238E27FC236}">
                <a16:creationId xmlns:a16="http://schemas.microsoft.com/office/drawing/2014/main" id="{71C855F9-AB1E-0619-0F89-F9C45AB7B34E}"/>
              </a:ext>
            </a:extLst>
          </p:cNvPr>
          <p:cNvSpPr/>
          <p:nvPr/>
        </p:nvSpPr>
        <p:spPr>
          <a:xfrm>
            <a:off x="28120371" y="12289446"/>
            <a:ext cx="2388741" cy="2690784"/>
          </a:xfrm>
          <a:prstGeom prst="ellipse">
            <a:avLst/>
          </a:prstGeom>
          <a:solidFill>
            <a:srgbClr val="68B6E6">
              <a:alpha val="44706"/>
            </a:srgbClr>
          </a:solidFill>
          <a:ln>
            <a:solidFill>
              <a:srgbClr val="68B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AE2DAFBA-02DF-E6D0-F98D-EB05D26BC4B6}"/>
              </a:ext>
            </a:extLst>
          </p:cNvPr>
          <p:cNvSpPr txBox="1"/>
          <p:nvPr/>
        </p:nvSpPr>
        <p:spPr>
          <a:xfrm>
            <a:off x="29146934" y="13187677"/>
            <a:ext cx="1158662" cy="525450"/>
          </a:xfrm>
          <a:prstGeom prst="rect">
            <a:avLst/>
          </a:prstGeom>
          <a:noFill/>
        </p:spPr>
        <p:txBody>
          <a:bodyPr wrap="square" rtlCol="0">
            <a:spAutoFit/>
          </a:bodyPr>
          <a:lstStyle/>
          <a:p>
            <a:r>
              <a:rPr lang="en-US" sz="2800" dirty="0"/>
              <a:t>359</a:t>
            </a:r>
          </a:p>
        </p:txBody>
      </p:sp>
      <p:sp>
        <p:nvSpPr>
          <p:cNvPr id="86" name="TextBox 85">
            <a:extLst>
              <a:ext uri="{FF2B5EF4-FFF2-40B4-BE49-F238E27FC236}">
                <a16:creationId xmlns:a16="http://schemas.microsoft.com/office/drawing/2014/main" id="{AD8A79C2-20C2-AE02-96EC-4B41269BB44D}"/>
              </a:ext>
            </a:extLst>
          </p:cNvPr>
          <p:cNvSpPr txBox="1"/>
          <p:nvPr/>
        </p:nvSpPr>
        <p:spPr>
          <a:xfrm>
            <a:off x="28353261" y="13745705"/>
            <a:ext cx="2155851" cy="954107"/>
          </a:xfrm>
          <a:prstGeom prst="rect">
            <a:avLst/>
          </a:prstGeom>
          <a:noFill/>
        </p:spPr>
        <p:txBody>
          <a:bodyPr wrap="square" rtlCol="0">
            <a:spAutoFit/>
          </a:bodyPr>
          <a:lstStyle/>
          <a:p>
            <a:r>
              <a:rPr lang="en-US" sz="2800" b="1" dirty="0"/>
              <a:t>22</a:t>
            </a:r>
          </a:p>
          <a:p>
            <a:r>
              <a:rPr lang="en-US" sz="2800" b="1" dirty="0"/>
              <a:t>P=1.45e-05</a:t>
            </a:r>
          </a:p>
        </p:txBody>
      </p:sp>
      <p:sp>
        <p:nvSpPr>
          <p:cNvPr id="87" name="TextBox 86">
            <a:extLst>
              <a:ext uri="{FF2B5EF4-FFF2-40B4-BE49-F238E27FC236}">
                <a16:creationId xmlns:a16="http://schemas.microsoft.com/office/drawing/2014/main" id="{509E0155-0AC2-1661-01C0-1A862A0BF833}"/>
              </a:ext>
            </a:extLst>
          </p:cNvPr>
          <p:cNvSpPr txBox="1"/>
          <p:nvPr/>
        </p:nvSpPr>
        <p:spPr>
          <a:xfrm>
            <a:off x="27580712" y="14699812"/>
            <a:ext cx="1158662" cy="525450"/>
          </a:xfrm>
          <a:prstGeom prst="rect">
            <a:avLst/>
          </a:prstGeom>
          <a:noFill/>
        </p:spPr>
        <p:txBody>
          <a:bodyPr wrap="square" rtlCol="0">
            <a:spAutoFit/>
          </a:bodyPr>
          <a:lstStyle/>
          <a:p>
            <a:r>
              <a:rPr lang="en-US" sz="2800" dirty="0"/>
              <a:t>308</a:t>
            </a:r>
          </a:p>
        </p:txBody>
      </p:sp>
      <p:sp>
        <p:nvSpPr>
          <p:cNvPr id="83" name="TextBox 82">
            <a:extLst>
              <a:ext uri="{FF2B5EF4-FFF2-40B4-BE49-F238E27FC236}">
                <a16:creationId xmlns:a16="http://schemas.microsoft.com/office/drawing/2014/main" id="{83F9E07E-8C2F-7601-8397-EDE2E8A2D5DA}"/>
              </a:ext>
            </a:extLst>
          </p:cNvPr>
          <p:cNvSpPr txBox="1"/>
          <p:nvPr/>
        </p:nvSpPr>
        <p:spPr>
          <a:xfrm>
            <a:off x="28076913" y="11423593"/>
            <a:ext cx="3368816" cy="584775"/>
          </a:xfrm>
          <a:prstGeom prst="rect">
            <a:avLst/>
          </a:prstGeom>
          <a:noFill/>
        </p:spPr>
        <p:txBody>
          <a:bodyPr wrap="square" rtlCol="0">
            <a:spAutoFit/>
          </a:bodyPr>
          <a:lstStyle/>
          <a:p>
            <a:r>
              <a:rPr lang="en-US" sz="3200" b="1" dirty="0">
                <a:solidFill>
                  <a:srgbClr val="68B6E6"/>
                </a:solidFill>
              </a:rPr>
              <a:t>NLF/ NOT NLGF</a:t>
            </a:r>
          </a:p>
        </p:txBody>
      </p:sp>
      <p:sp>
        <p:nvSpPr>
          <p:cNvPr id="90" name="TextBox 89">
            <a:extLst>
              <a:ext uri="{FF2B5EF4-FFF2-40B4-BE49-F238E27FC236}">
                <a16:creationId xmlns:a16="http://schemas.microsoft.com/office/drawing/2014/main" id="{4F348B85-9051-3891-8493-42FBC9DFAAD1}"/>
              </a:ext>
            </a:extLst>
          </p:cNvPr>
          <p:cNvSpPr txBox="1"/>
          <p:nvPr/>
        </p:nvSpPr>
        <p:spPr>
          <a:xfrm>
            <a:off x="27740804" y="15506771"/>
            <a:ext cx="5966570" cy="954107"/>
          </a:xfrm>
          <a:prstGeom prst="rect">
            <a:avLst/>
          </a:prstGeom>
          <a:noFill/>
        </p:spPr>
        <p:txBody>
          <a:bodyPr wrap="square" rtlCol="0">
            <a:spAutoFit/>
          </a:bodyPr>
          <a:lstStyle/>
          <a:p>
            <a:pPr algn="ctr"/>
            <a:r>
              <a:rPr lang="en-GB" sz="2800" dirty="0">
                <a:solidFill>
                  <a:srgbClr val="00CC99"/>
                </a:solidFill>
              </a:rPr>
              <a:t>(</a:t>
            </a:r>
            <a:r>
              <a:rPr lang="en-GB" sz="2800" dirty="0" err="1">
                <a:solidFill>
                  <a:srgbClr val="00CC99"/>
                </a:solidFill>
              </a:rPr>
              <a:t>Lanke</a:t>
            </a:r>
            <a:r>
              <a:rPr lang="en-GB" sz="2800" dirty="0">
                <a:solidFill>
                  <a:srgbClr val="00CC99"/>
                </a:solidFill>
              </a:rPr>
              <a:t> et al., 2018 </a:t>
            </a:r>
          </a:p>
          <a:p>
            <a:r>
              <a:rPr lang="en-GB" sz="2800" dirty="0">
                <a:solidFill>
                  <a:srgbClr val="00CC99"/>
                </a:solidFill>
              </a:rPr>
              <a:t>DOI: </a:t>
            </a:r>
            <a:r>
              <a:rPr lang="en-US" sz="2800" i="0" dirty="0">
                <a:solidFill>
                  <a:srgbClr val="00CC99"/>
                </a:solidFill>
                <a:effectLst/>
                <a:latin typeface="HelveticaNeueLTStd-Lt"/>
              </a:rPr>
              <a:t>10.3389/fnagi.2018.00153)</a:t>
            </a:r>
            <a:r>
              <a:rPr lang="en-US" sz="2800" dirty="0">
                <a:solidFill>
                  <a:srgbClr val="00CC99"/>
                </a:solidFill>
              </a:rPr>
              <a:t> </a:t>
            </a:r>
            <a:endParaRPr lang="en-GB" sz="2800" dirty="0">
              <a:solidFill>
                <a:srgbClr val="00CC99"/>
              </a:solidFill>
            </a:endParaRPr>
          </a:p>
        </p:txBody>
      </p:sp>
      <p:sp>
        <p:nvSpPr>
          <p:cNvPr id="91" name="Oval 90">
            <a:extLst>
              <a:ext uri="{FF2B5EF4-FFF2-40B4-BE49-F238E27FC236}">
                <a16:creationId xmlns:a16="http://schemas.microsoft.com/office/drawing/2014/main" id="{14C40C23-AB9D-1B92-D127-009313E20FE1}"/>
              </a:ext>
            </a:extLst>
          </p:cNvPr>
          <p:cNvSpPr/>
          <p:nvPr/>
        </p:nvSpPr>
        <p:spPr>
          <a:xfrm>
            <a:off x="23897431" y="13741748"/>
            <a:ext cx="2505312" cy="2388732"/>
          </a:xfrm>
          <a:prstGeom prst="ellipse">
            <a:avLst/>
          </a:prstGeom>
          <a:solidFill>
            <a:srgbClr val="9ADAC5">
              <a:alpha val="4470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Arrow Connector 94">
            <a:extLst>
              <a:ext uri="{FF2B5EF4-FFF2-40B4-BE49-F238E27FC236}">
                <a16:creationId xmlns:a16="http://schemas.microsoft.com/office/drawing/2014/main" id="{C54741A3-3592-D821-9C7E-313E53230511}"/>
              </a:ext>
            </a:extLst>
          </p:cNvPr>
          <p:cNvCxnSpPr>
            <a:cxnSpLocks/>
          </p:cNvCxnSpPr>
          <p:nvPr/>
        </p:nvCxnSpPr>
        <p:spPr>
          <a:xfrm>
            <a:off x="28513612" y="9831000"/>
            <a:ext cx="633322" cy="1268990"/>
          </a:xfrm>
          <a:prstGeom prst="straightConnector1">
            <a:avLst/>
          </a:prstGeom>
          <a:ln w="76200">
            <a:solidFill>
              <a:srgbClr val="68B6E6"/>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5DB938B-AAAC-41FA-627F-FD8C55B1C66F}"/>
              </a:ext>
            </a:extLst>
          </p:cNvPr>
          <p:cNvCxnSpPr>
            <a:cxnSpLocks/>
          </p:cNvCxnSpPr>
          <p:nvPr/>
        </p:nvCxnSpPr>
        <p:spPr>
          <a:xfrm flipH="1">
            <a:off x="23888565" y="9983400"/>
            <a:ext cx="749145" cy="12141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ED7C354-C831-9616-85CF-7F71F14633CF}"/>
              </a:ext>
            </a:extLst>
          </p:cNvPr>
          <p:cNvSpPr txBox="1"/>
          <p:nvPr/>
        </p:nvSpPr>
        <p:spPr>
          <a:xfrm>
            <a:off x="24940884" y="12643455"/>
            <a:ext cx="3545622" cy="1077218"/>
          </a:xfrm>
          <a:prstGeom prst="rect">
            <a:avLst/>
          </a:prstGeom>
          <a:noFill/>
        </p:spPr>
        <p:txBody>
          <a:bodyPr wrap="square" rtlCol="0">
            <a:spAutoFit/>
          </a:bodyPr>
          <a:lstStyle/>
          <a:p>
            <a:pPr algn="ctr"/>
            <a:r>
              <a:rPr lang="en-GB" sz="3200" b="1" dirty="0">
                <a:solidFill>
                  <a:srgbClr val="00CC99"/>
                </a:solidFill>
              </a:rPr>
              <a:t>Human </a:t>
            </a:r>
          </a:p>
          <a:p>
            <a:pPr algn="ctr"/>
            <a:r>
              <a:rPr lang="en-GB" sz="3200" b="1" dirty="0">
                <a:solidFill>
                  <a:srgbClr val="00CC99"/>
                </a:solidFill>
              </a:rPr>
              <a:t>AD vs Control</a:t>
            </a:r>
          </a:p>
        </p:txBody>
      </p:sp>
      <p:sp>
        <p:nvSpPr>
          <p:cNvPr id="101" name="TextBox 100">
            <a:extLst>
              <a:ext uri="{FF2B5EF4-FFF2-40B4-BE49-F238E27FC236}">
                <a16:creationId xmlns:a16="http://schemas.microsoft.com/office/drawing/2014/main" id="{067A924A-712E-3BF0-8F17-A2B47A14E281}"/>
              </a:ext>
            </a:extLst>
          </p:cNvPr>
          <p:cNvSpPr txBox="1"/>
          <p:nvPr/>
        </p:nvSpPr>
        <p:spPr>
          <a:xfrm>
            <a:off x="32204759" y="7441643"/>
            <a:ext cx="10023674" cy="1138773"/>
          </a:xfrm>
          <a:prstGeom prst="rect">
            <a:avLst/>
          </a:prstGeom>
          <a:noFill/>
        </p:spPr>
        <p:txBody>
          <a:bodyPr wrap="square" rtlCol="0">
            <a:spAutoFit/>
          </a:bodyPr>
          <a:lstStyle/>
          <a:p>
            <a:r>
              <a:rPr lang="en-GB" sz="3400" b="1" dirty="0"/>
              <a:t>Some microglial genes  including </a:t>
            </a:r>
            <a:r>
              <a:rPr lang="en-GB" sz="3400" b="1" i="1" dirty="0"/>
              <a:t>Trem2</a:t>
            </a:r>
            <a:r>
              <a:rPr lang="en-GB" sz="3400" b="1" dirty="0"/>
              <a:t> only increase in expression on plaque contact.</a:t>
            </a:r>
          </a:p>
        </p:txBody>
      </p:sp>
      <p:sp>
        <p:nvSpPr>
          <p:cNvPr id="78" name="TextBox 77">
            <a:extLst>
              <a:ext uri="{FF2B5EF4-FFF2-40B4-BE49-F238E27FC236}">
                <a16:creationId xmlns:a16="http://schemas.microsoft.com/office/drawing/2014/main" id="{77DB602A-29B8-7FA6-7565-7398E5BDA8B9}"/>
              </a:ext>
            </a:extLst>
          </p:cNvPr>
          <p:cNvSpPr txBox="1"/>
          <p:nvPr/>
        </p:nvSpPr>
        <p:spPr>
          <a:xfrm flipH="1">
            <a:off x="24263137" y="13955568"/>
            <a:ext cx="1560540" cy="1384995"/>
          </a:xfrm>
          <a:prstGeom prst="rect">
            <a:avLst/>
          </a:prstGeom>
          <a:noFill/>
        </p:spPr>
        <p:txBody>
          <a:bodyPr wrap="square" rtlCol="0">
            <a:spAutoFit/>
          </a:bodyPr>
          <a:lstStyle/>
          <a:p>
            <a:r>
              <a:rPr lang="en-US" sz="2800" b="1" dirty="0"/>
              <a:t>52 (NSD)</a:t>
            </a:r>
          </a:p>
          <a:p>
            <a:r>
              <a:rPr lang="en-US" sz="2800" b="1" dirty="0"/>
              <a:t>P=0.334</a:t>
            </a:r>
          </a:p>
        </p:txBody>
      </p:sp>
      <p:sp>
        <p:nvSpPr>
          <p:cNvPr id="77" name="TextBox 76">
            <a:extLst>
              <a:ext uri="{FF2B5EF4-FFF2-40B4-BE49-F238E27FC236}">
                <a16:creationId xmlns:a16="http://schemas.microsoft.com/office/drawing/2014/main" id="{A0FFB3B1-A5F8-FE79-60F8-C2E25780A390}"/>
              </a:ext>
            </a:extLst>
          </p:cNvPr>
          <p:cNvSpPr txBox="1"/>
          <p:nvPr/>
        </p:nvSpPr>
        <p:spPr>
          <a:xfrm>
            <a:off x="24948749" y="15367735"/>
            <a:ext cx="1084887" cy="523220"/>
          </a:xfrm>
          <a:prstGeom prst="rect">
            <a:avLst/>
          </a:prstGeom>
          <a:noFill/>
        </p:spPr>
        <p:txBody>
          <a:bodyPr wrap="square" rtlCol="0">
            <a:spAutoFit/>
          </a:bodyPr>
          <a:lstStyle/>
          <a:p>
            <a:r>
              <a:rPr lang="en-US" sz="2800" dirty="0"/>
              <a:t>278</a:t>
            </a:r>
          </a:p>
        </p:txBody>
      </p:sp>
      <p:grpSp>
        <p:nvGrpSpPr>
          <p:cNvPr id="199" name="Group 198">
            <a:extLst>
              <a:ext uri="{FF2B5EF4-FFF2-40B4-BE49-F238E27FC236}">
                <a16:creationId xmlns:a16="http://schemas.microsoft.com/office/drawing/2014/main" id="{5A331477-6812-F126-CBC0-E619CEFA9CC9}"/>
              </a:ext>
            </a:extLst>
          </p:cNvPr>
          <p:cNvGrpSpPr/>
          <p:nvPr/>
        </p:nvGrpSpPr>
        <p:grpSpPr>
          <a:xfrm>
            <a:off x="32084221" y="17819922"/>
            <a:ext cx="10165891" cy="7480936"/>
            <a:chOff x="32374540" y="7157777"/>
            <a:chExt cx="10165891" cy="7480936"/>
          </a:xfrm>
        </p:grpSpPr>
        <p:pic>
          <p:nvPicPr>
            <p:cNvPr id="192" name="Picture 191" descr="A picture containing text, writing implement, stationary, pencil&#10;&#10;Description automatically generated">
              <a:extLst>
                <a:ext uri="{FF2B5EF4-FFF2-40B4-BE49-F238E27FC236}">
                  <a16:creationId xmlns:a16="http://schemas.microsoft.com/office/drawing/2014/main" id="{8E83A142-AE43-283E-9494-BC5DF3C3C2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374540" y="7157777"/>
              <a:ext cx="10165891" cy="7480936"/>
            </a:xfrm>
            <a:prstGeom prst="rect">
              <a:avLst/>
            </a:prstGeom>
          </p:spPr>
        </p:pic>
        <p:sp>
          <p:nvSpPr>
            <p:cNvPr id="193" name="TextBox 192">
              <a:extLst>
                <a:ext uri="{FF2B5EF4-FFF2-40B4-BE49-F238E27FC236}">
                  <a16:creationId xmlns:a16="http://schemas.microsoft.com/office/drawing/2014/main" id="{74F1F6E5-7C22-5256-B1EC-3065F69DCE58}"/>
                </a:ext>
              </a:extLst>
            </p:cNvPr>
            <p:cNvSpPr txBox="1"/>
            <p:nvPr/>
          </p:nvSpPr>
          <p:spPr>
            <a:xfrm>
              <a:off x="34307618" y="10576770"/>
              <a:ext cx="902811" cy="523220"/>
            </a:xfrm>
            <a:prstGeom prst="rect">
              <a:avLst/>
            </a:prstGeom>
            <a:solidFill>
              <a:schemeClr val="bg1"/>
            </a:solidFill>
          </p:spPr>
          <p:txBody>
            <a:bodyPr wrap="none" rtlCol="0">
              <a:spAutoFit/>
            </a:bodyPr>
            <a:lstStyle/>
            <a:p>
              <a:r>
                <a:rPr lang="en-GB" sz="2800" i="1" dirty="0" err="1"/>
                <a:t>Ctss</a:t>
              </a:r>
              <a:endParaRPr lang="en-GB" sz="2800" i="1" dirty="0"/>
            </a:p>
          </p:txBody>
        </p:sp>
        <p:sp>
          <p:nvSpPr>
            <p:cNvPr id="194" name="TextBox 193">
              <a:extLst>
                <a:ext uri="{FF2B5EF4-FFF2-40B4-BE49-F238E27FC236}">
                  <a16:creationId xmlns:a16="http://schemas.microsoft.com/office/drawing/2014/main" id="{EBB67579-7E28-AC2B-0BB0-D276919B2FB5}"/>
                </a:ext>
              </a:extLst>
            </p:cNvPr>
            <p:cNvSpPr txBox="1"/>
            <p:nvPr/>
          </p:nvSpPr>
          <p:spPr>
            <a:xfrm>
              <a:off x="37318385" y="10576770"/>
              <a:ext cx="784189" cy="523220"/>
            </a:xfrm>
            <a:prstGeom prst="rect">
              <a:avLst/>
            </a:prstGeom>
            <a:solidFill>
              <a:schemeClr val="bg1"/>
            </a:solidFill>
          </p:spPr>
          <p:txBody>
            <a:bodyPr wrap="none" rtlCol="0">
              <a:spAutoFit/>
            </a:bodyPr>
            <a:lstStyle/>
            <a:p>
              <a:r>
                <a:rPr lang="en-GB" sz="2800" i="1" dirty="0" err="1"/>
                <a:t>Grn</a:t>
              </a:r>
              <a:endParaRPr lang="en-GB" sz="2800" i="1" dirty="0"/>
            </a:p>
          </p:txBody>
        </p:sp>
        <p:sp>
          <p:nvSpPr>
            <p:cNvPr id="195" name="TextBox 194">
              <a:extLst>
                <a:ext uri="{FF2B5EF4-FFF2-40B4-BE49-F238E27FC236}">
                  <a16:creationId xmlns:a16="http://schemas.microsoft.com/office/drawing/2014/main" id="{6FD73A8D-6ED1-D6D7-D2FD-A0A03E04FF1A}"/>
                </a:ext>
              </a:extLst>
            </p:cNvPr>
            <p:cNvSpPr txBox="1"/>
            <p:nvPr/>
          </p:nvSpPr>
          <p:spPr>
            <a:xfrm>
              <a:off x="34236284" y="7208522"/>
              <a:ext cx="1045479" cy="523220"/>
            </a:xfrm>
            <a:prstGeom prst="rect">
              <a:avLst/>
            </a:prstGeom>
            <a:solidFill>
              <a:schemeClr val="bg1"/>
            </a:solidFill>
          </p:spPr>
          <p:txBody>
            <a:bodyPr wrap="none" rtlCol="0">
              <a:spAutoFit/>
            </a:bodyPr>
            <a:lstStyle/>
            <a:p>
              <a:r>
                <a:rPr lang="en-GB" sz="2800" i="1" dirty="0"/>
                <a:t>C1qa</a:t>
              </a:r>
            </a:p>
          </p:txBody>
        </p:sp>
        <p:sp>
          <p:nvSpPr>
            <p:cNvPr id="196" name="TextBox 195">
              <a:extLst>
                <a:ext uri="{FF2B5EF4-FFF2-40B4-BE49-F238E27FC236}">
                  <a16:creationId xmlns:a16="http://schemas.microsoft.com/office/drawing/2014/main" id="{191B2577-CB8D-6F3E-976B-64093DE20ACD}"/>
                </a:ext>
              </a:extLst>
            </p:cNvPr>
            <p:cNvSpPr txBox="1"/>
            <p:nvPr/>
          </p:nvSpPr>
          <p:spPr>
            <a:xfrm>
              <a:off x="40264132" y="10576770"/>
              <a:ext cx="883575" cy="523220"/>
            </a:xfrm>
            <a:prstGeom prst="rect">
              <a:avLst/>
            </a:prstGeom>
            <a:solidFill>
              <a:schemeClr val="bg1"/>
            </a:solidFill>
          </p:spPr>
          <p:txBody>
            <a:bodyPr wrap="none" rtlCol="0">
              <a:spAutoFit/>
            </a:bodyPr>
            <a:lstStyle/>
            <a:p>
              <a:r>
                <a:rPr lang="en-GB" sz="2800" i="1" dirty="0" err="1"/>
                <a:t>Plek</a:t>
              </a:r>
              <a:endParaRPr lang="en-GB" sz="2800" i="1" dirty="0"/>
            </a:p>
          </p:txBody>
        </p:sp>
        <p:sp>
          <p:nvSpPr>
            <p:cNvPr id="197" name="TextBox 196">
              <a:extLst>
                <a:ext uri="{FF2B5EF4-FFF2-40B4-BE49-F238E27FC236}">
                  <a16:creationId xmlns:a16="http://schemas.microsoft.com/office/drawing/2014/main" id="{F3694A84-BEA9-CF15-2537-0B53CE48B0FB}"/>
                </a:ext>
              </a:extLst>
            </p:cNvPr>
            <p:cNvSpPr txBox="1"/>
            <p:nvPr/>
          </p:nvSpPr>
          <p:spPr>
            <a:xfrm>
              <a:off x="37187740" y="7208522"/>
              <a:ext cx="1045479" cy="523220"/>
            </a:xfrm>
            <a:prstGeom prst="rect">
              <a:avLst/>
            </a:prstGeom>
            <a:solidFill>
              <a:schemeClr val="bg1"/>
            </a:solidFill>
          </p:spPr>
          <p:txBody>
            <a:bodyPr wrap="none" rtlCol="0">
              <a:spAutoFit/>
            </a:bodyPr>
            <a:lstStyle/>
            <a:p>
              <a:r>
                <a:rPr lang="en-GB" sz="2800" i="1" dirty="0"/>
                <a:t>C1qb</a:t>
              </a:r>
            </a:p>
          </p:txBody>
        </p:sp>
        <p:sp>
          <p:nvSpPr>
            <p:cNvPr id="198" name="TextBox 197">
              <a:extLst>
                <a:ext uri="{FF2B5EF4-FFF2-40B4-BE49-F238E27FC236}">
                  <a16:creationId xmlns:a16="http://schemas.microsoft.com/office/drawing/2014/main" id="{B80E3E82-CE4F-F806-DE98-5ABDE2C32BCD}"/>
                </a:ext>
              </a:extLst>
            </p:cNvPr>
            <p:cNvSpPr txBox="1"/>
            <p:nvPr/>
          </p:nvSpPr>
          <p:spPr>
            <a:xfrm>
              <a:off x="40254514" y="7208522"/>
              <a:ext cx="902811" cy="523220"/>
            </a:xfrm>
            <a:prstGeom prst="rect">
              <a:avLst/>
            </a:prstGeom>
            <a:solidFill>
              <a:schemeClr val="bg1"/>
            </a:solidFill>
          </p:spPr>
          <p:txBody>
            <a:bodyPr wrap="none" rtlCol="0">
              <a:spAutoFit/>
            </a:bodyPr>
            <a:lstStyle/>
            <a:p>
              <a:r>
                <a:rPr lang="en-GB" sz="2800" i="1" dirty="0" err="1"/>
                <a:t>Ctsz</a:t>
              </a:r>
              <a:endParaRPr lang="en-GB" sz="2800" i="1" dirty="0"/>
            </a:p>
          </p:txBody>
        </p:sp>
      </p:grpSp>
      <p:sp>
        <p:nvSpPr>
          <p:cNvPr id="200" name="TextBox 199">
            <a:extLst>
              <a:ext uri="{FF2B5EF4-FFF2-40B4-BE49-F238E27FC236}">
                <a16:creationId xmlns:a16="http://schemas.microsoft.com/office/drawing/2014/main" id="{B1B3BE03-FFFE-CF7B-A94E-005AD8904B56}"/>
              </a:ext>
            </a:extLst>
          </p:cNvPr>
          <p:cNvSpPr txBox="1"/>
          <p:nvPr/>
        </p:nvSpPr>
        <p:spPr>
          <a:xfrm>
            <a:off x="32279187" y="16982904"/>
            <a:ext cx="9874819" cy="615553"/>
          </a:xfrm>
          <a:prstGeom prst="rect">
            <a:avLst/>
          </a:prstGeom>
          <a:noFill/>
        </p:spPr>
        <p:txBody>
          <a:bodyPr wrap="none" rtlCol="0">
            <a:spAutoFit/>
          </a:bodyPr>
          <a:lstStyle/>
          <a:p>
            <a:r>
              <a:rPr kumimoji="0" lang="en-GB" sz="3400" b="1" i="0" u="none" strike="noStrike" kern="1200" cap="none" spc="0" normalizeH="0" baseline="0" noProof="0" dirty="0">
                <a:ln>
                  <a:noFill/>
                </a:ln>
                <a:solidFill>
                  <a:srgbClr val="000000"/>
                </a:solidFill>
                <a:effectLst/>
                <a:uLnTx/>
                <a:uFillTx/>
                <a:latin typeface="Arial"/>
                <a:ea typeface="+mn-ea"/>
                <a:cs typeface="+mn-cs"/>
              </a:rPr>
              <a:t>A small subset are </a:t>
            </a:r>
            <a:r>
              <a:rPr kumimoji="0" lang="en-GB" sz="3400" b="1" i="1" u="none" strike="noStrike" kern="1200" cap="none" spc="0" normalizeH="0" baseline="0" noProof="0" dirty="0">
                <a:ln>
                  <a:noFill/>
                </a:ln>
                <a:solidFill>
                  <a:srgbClr val="000000"/>
                </a:solidFill>
                <a:effectLst/>
                <a:uLnTx/>
                <a:uFillTx/>
                <a:latin typeface="Arial"/>
                <a:ea typeface="+mn-ea"/>
                <a:cs typeface="+mn-cs"/>
              </a:rPr>
              <a:t>Trem2</a:t>
            </a:r>
            <a:r>
              <a:rPr kumimoji="0" lang="en-GB" sz="3400" b="1" i="0" u="none" strike="noStrike" kern="1200" cap="none" spc="0" normalizeH="0" baseline="0" noProof="0" dirty="0">
                <a:ln>
                  <a:noFill/>
                </a:ln>
                <a:solidFill>
                  <a:srgbClr val="000000"/>
                </a:solidFill>
                <a:effectLst/>
                <a:uLnTx/>
                <a:uFillTx/>
                <a:latin typeface="Arial"/>
                <a:ea typeface="+mn-ea"/>
                <a:cs typeface="+mn-cs"/>
              </a:rPr>
              <a:t>-genotype-dependent</a:t>
            </a:r>
            <a:endParaRPr lang="en-GB" dirty="0"/>
          </a:p>
        </p:txBody>
      </p:sp>
      <p:pic>
        <p:nvPicPr>
          <p:cNvPr id="202" name="Picture 201">
            <a:extLst>
              <a:ext uri="{FF2B5EF4-FFF2-40B4-BE49-F238E27FC236}">
                <a16:creationId xmlns:a16="http://schemas.microsoft.com/office/drawing/2014/main" id="{797CFFE7-833C-9573-7A4F-EDE53CC8134E}"/>
              </a:ext>
            </a:extLst>
          </p:cNvPr>
          <p:cNvPicPr>
            <a:picLocks noChangeAspect="1"/>
          </p:cNvPicPr>
          <p:nvPr/>
        </p:nvPicPr>
        <p:blipFill>
          <a:blip r:embed="rId14"/>
          <a:stretch>
            <a:fillRect/>
          </a:stretch>
        </p:blipFill>
        <p:spPr>
          <a:xfrm>
            <a:off x="32301243" y="10613397"/>
            <a:ext cx="9852080" cy="6365959"/>
          </a:xfrm>
          <a:prstGeom prst="rect">
            <a:avLst/>
          </a:prstGeom>
        </p:spPr>
      </p:pic>
      <p:sp>
        <p:nvSpPr>
          <p:cNvPr id="203" name="TextBox 202">
            <a:extLst>
              <a:ext uri="{FF2B5EF4-FFF2-40B4-BE49-F238E27FC236}">
                <a16:creationId xmlns:a16="http://schemas.microsoft.com/office/drawing/2014/main" id="{D9D408EC-5188-A338-F3FA-B61D3DB0DB0D}"/>
              </a:ext>
            </a:extLst>
          </p:cNvPr>
          <p:cNvSpPr txBox="1"/>
          <p:nvPr/>
        </p:nvSpPr>
        <p:spPr>
          <a:xfrm>
            <a:off x="32301243" y="8859614"/>
            <a:ext cx="9913996" cy="1754326"/>
          </a:xfrm>
          <a:prstGeom prst="rect">
            <a:avLst/>
          </a:prstGeom>
          <a:solidFill>
            <a:schemeClr val="bg1"/>
          </a:solidFill>
        </p:spPr>
        <p:txBody>
          <a:bodyPr wrap="none" rtlCol="0">
            <a:spAutoFit/>
          </a:bodyPr>
          <a:lstStyle/>
          <a:p>
            <a:r>
              <a:rPr lang="en-GB" sz="3600" i="1" dirty="0"/>
              <a:t>Trem2 </a:t>
            </a:r>
            <a:r>
              <a:rPr lang="en-GB" sz="3600" dirty="0"/>
              <a:t>expression  Microglial      TREM2 protein</a:t>
            </a:r>
          </a:p>
          <a:p>
            <a:r>
              <a:rPr lang="en-GB" sz="3600" dirty="0"/>
              <a:t>                               Density</a:t>
            </a:r>
          </a:p>
          <a:p>
            <a:endParaRPr lang="en-GB" sz="3600" dirty="0"/>
          </a:p>
        </p:txBody>
      </p:sp>
      <p:sp>
        <p:nvSpPr>
          <p:cNvPr id="204" name="Rectangle 203">
            <a:extLst>
              <a:ext uri="{FF2B5EF4-FFF2-40B4-BE49-F238E27FC236}">
                <a16:creationId xmlns:a16="http://schemas.microsoft.com/office/drawing/2014/main" id="{D18E9B73-EC78-60C4-7E94-B1D2F21EEEAF}"/>
              </a:ext>
            </a:extLst>
          </p:cNvPr>
          <p:cNvSpPr/>
          <p:nvPr/>
        </p:nvSpPr>
        <p:spPr>
          <a:xfrm>
            <a:off x="32541216" y="10252900"/>
            <a:ext cx="209550" cy="248691"/>
          </a:xfrm>
          <a:prstGeom prst="rect">
            <a:avLst/>
          </a:prstGeom>
          <a:solidFill>
            <a:srgbClr val="68B6E6"/>
          </a:solidFill>
          <a:ln w="38100">
            <a:solidFill>
              <a:srgbClr val="68B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Rectangle 204">
            <a:extLst>
              <a:ext uri="{FF2B5EF4-FFF2-40B4-BE49-F238E27FC236}">
                <a16:creationId xmlns:a16="http://schemas.microsoft.com/office/drawing/2014/main" id="{5DDA624C-DB5C-FEC6-DF2D-C636C1C06E2B}"/>
              </a:ext>
            </a:extLst>
          </p:cNvPr>
          <p:cNvSpPr/>
          <p:nvPr/>
        </p:nvSpPr>
        <p:spPr>
          <a:xfrm>
            <a:off x="32541216" y="9880195"/>
            <a:ext cx="209550" cy="248691"/>
          </a:xfrm>
          <a:prstGeom prst="rect">
            <a:avLst/>
          </a:prstGeom>
          <a:solidFill>
            <a:schemeClr val="bg1"/>
          </a:solidFill>
          <a:ln w="38100">
            <a:solidFill>
              <a:srgbClr val="68B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TextBox 207">
            <a:extLst>
              <a:ext uri="{FF2B5EF4-FFF2-40B4-BE49-F238E27FC236}">
                <a16:creationId xmlns:a16="http://schemas.microsoft.com/office/drawing/2014/main" id="{0562A775-6947-1239-70EA-3966EB894A75}"/>
              </a:ext>
            </a:extLst>
          </p:cNvPr>
          <p:cNvSpPr txBox="1"/>
          <p:nvPr/>
        </p:nvSpPr>
        <p:spPr>
          <a:xfrm>
            <a:off x="32771174" y="9708919"/>
            <a:ext cx="1043780" cy="595587"/>
          </a:xfrm>
          <a:prstGeom prst="rect">
            <a:avLst/>
          </a:prstGeom>
          <a:noFill/>
        </p:spPr>
        <p:txBody>
          <a:bodyPr wrap="square" rtlCol="0">
            <a:spAutoFit/>
          </a:bodyPr>
          <a:lstStyle/>
          <a:p>
            <a:r>
              <a:rPr lang="en-GB" sz="3200" dirty="0"/>
              <a:t>NLF</a:t>
            </a:r>
          </a:p>
        </p:txBody>
      </p:sp>
      <p:sp>
        <p:nvSpPr>
          <p:cNvPr id="209" name="TextBox 208">
            <a:extLst>
              <a:ext uri="{FF2B5EF4-FFF2-40B4-BE49-F238E27FC236}">
                <a16:creationId xmlns:a16="http://schemas.microsoft.com/office/drawing/2014/main" id="{49E960A2-6490-65B8-9706-4CF0AFD86165}"/>
              </a:ext>
            </a:extLst>
          </p:cNvPr>
          <p:cNvSpPr txBox="1"/>
          <p:nvPr/>
        </p:nvSpPr>
        <p:spPr>
          <a:xfrm>
            <a:off x="32771174" y="10086754"/>
            <a:ext cx="3456024" cy="595587"/>
          </a:xfrm>
          <a:prstGeom prst="rect">
            <a:avLst/>
          </a:prstGeom>
          <a:noFill/>
        </p:spPr>
        <p:txBody>
          <a:bodyPr wrap="square" rtlCol="0">
            <a:spAutoFit/>
          </a:bodyPr>
          <a:lstStyle/>
          <a:p>
            <a:r>
              <a:rPr lang="en-GB" sz="3200" dirty="0"/>
              <a:t>NLFTrem2</a:t>
            </a:r>
            <a:r>
              <a:rPr lang="en-GB" sz="3200" baseline="30000" dirty="0"/>
              <a:t>R47H</a:t>
            </a:r>
          </a:p>
        </p:txBody>
      </p:sp>
      <p:sp>
        <p:nvSpPr>
          <p:cNvPr id="210" name="Rectangle 209">
            <a:extLst>
              <a:ext uri="{FF2B5EF4-FFF2-40B4-BE49-F238E27FC236}">
                <a16:creationId xmlns:a16="http://schemas.microsoft.com/office/drawing/2014/main" id="{75EF2934-065A-53EB-8202-B25E767452A4}"/>
              </a:ext>
            </a:extLst>
          </p:cNvPr>
          <p:cNvSpPr/>
          <p:nvPr/>
        </p:nvSpPr>
        <p:spPr>
          <a:xfrm>
            <a:off x="40741600" y="11203945"/>
            <a:ext cx="1123950" cy="361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TextBox 212">
            <a:extLst>
              <a:ext uri="{FF2B5EF4-FFF2-40B4-BE49-F238E27FC236}">
                <a16:creationId xmlns:a16="http://schemas.microsoft.com/office/drawing/2014/main" id="{3527B2F6-86B4-55F7-7903-635F1336E7C7}"/>
              </a:ext>
            </a:extLst>
          </p:cNvPr>
          <p:cNvSpPr txBox="1"/>
          <p:nvPr/>
        </p:nvSpPr>
        <p:spPr>
          <a:xfrm>
            <a:off x="38838374" y="9579335"/>
            <a:ext cx="2968954" cy="1200329"/>
          </a:xfrm>
          <a:prstGeom prst="rect">
            <a:avLst/>
          </a:prstGeom>
          <a:noFill/>
        </p:spPr>
        <p:txBody>
          <a:bodyPr wrap="none" rtlCol="0">
            <a:spAutoFit/>
          </a:bodyPr>
          <a:lstStyle/>
          <a:p>
            <a:pPr marL="342900" indent="-342900">
              <a:buAutoNum type="arabicPeriod"/>
            </a:pPr>
            <a:r>
              <a:rPr lang="en-GB" sz="2400" dirty="0"/>
              <a:t>On plaque</a:t>
            </a:r>
          </a:p>
          <a:p>
            <a:r>
              <a:rPr lang="en-GB" sz="2400" dirty="0"/>
              <a:t>2. </a:t>
            </a:r>
            <a:r>
              <a:rPr lang="en-GB" sz="2400" dirty="0" err="1"/>
              <a:t>Periplaque</a:t>
            </a:r>
            <a:endParaRPr lang="en-GB" sz="2400" dirty="0"/>
          </a:p>
          <a:p>
            <a:r>
              <a:rPr lang="en-GB" sz="2400" dirty="0"/>
              <a:t>3. Away from plaque</a:t>
            </a:r>
          </a:p>
        </p:txBody>
      </p:sp>
      <p:sp>
        <p:nvSpPr>
          <p:cNvPr id="220" name="Rectangle 219">
            <a:extLst>
              <a:ext uri="{FF2B5EF4-FFF2-40B4-BE49-F238E27FC236}">
                <a16:creationId xmlns:a16="http://schemas.microsoft.com/office/drawing/2014/main" id="{F69CC4C0-D26F-EBCC-2B68-6C2F2414F52B}"/>
              </a:ext>
            </a:extLst>
          </p:cNvPr>
          <p:cNvSpPr/>
          <p:nvPr/>
        </p:nvSpPr>
        <p:spPr>
          <a:xfrm>
            <a:off x="21504893" y="27901009"/>
            <a:ext cx="10744922" cy="6455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5" name="Picture 214">
            <a:extLst>
              <a:ext uri="{FF2B5EF4-FFF2-40B4-BE49-F238E27FC236}">
                <a16:creationId xmlns:a16="http://schemas.microsoft.com/office/drawing/2014/main" id="{4EAD923E-D416-90DD-B0D7-B1FB3C62FE10}"/>
              </a:ext>
            </a:extLst>
          </p:cNvPr>
          <p:cNvPicPr>
            <a:picLocks noChangeAspect="1"/>
          </p:cNvPicPr>
          <p:nvPr/>
        </p:nvPicPr>
        <p:blipFill>
          <a:blip r:embed="rId15"/>
          <a:stretch>
            <a:fillRect/>
          </a:stretch>
        </p:blipFill>
        <p:spPr>
          <a:xfrm>
            <a:off x="31764913" y="25351602"/>
            <a:ext cx="11406867" cy="4979498"/>
          </a:xfrm>
          <a:prstGeom prst="rect">
            <a:avLst/>
          </a:prstGeom>
        </p:spPr>
      </p:pic>
      <p:grpSp>
        <p:nvGrpSpPr>
          <p:cNvPr id="58" name="Group 57">
            <a:extLst>
              <a:ext uri="{FF2B5EF4-FFF2-40B4-BE49-F238E27FC236}">
                <a16:creationId xmlns:a16="http://schemas.microsoft.com/office/drawing/2014/main" id="{EFCD8570-0359-7080-FB29-33A58755D14B}"/>
              </a:ext>
            </a:extLst>
          </p:cNvPr>
          <p:cNvGrpSpPr/>
          <p:nvPr/>
        </p:nvGrpSpPr>
        <p:grpSpPr>
          <a:xfrm>
            <a:off x="17639187" y="9127060"/>
            <a:ext cx="4746951" cy="2533815"/>
            <a:chOff x="12012949" y="16758123"/>
            <a:chExt cx="9531620" cy="5458373"/>
          </a:xfrm>
        </p:grpSpPr>
        <p:grpSp>
          <p:nvGrpSpPr>
            <p:cNvPr id="11" name="Group 10">
              <a:extLst>
                <a:ext uri="{FF2B5EF4-FFF2-40B4-BE49-F238E27FC236}">
                  <a16:creationId xmlns:a16="http://schemas.microsoft.com/office/drawing/2014/main" id="{057FC3B7-CDBE-306B-4A6D-4109F22C44F1}"/>
                </a:ext>
              </a:extLst>
            </p:cNvPr>
            <p:cNvGrpSpPr/>
            <p:nvPr/>
          </p:nvGrpSpPr>
          <p:grpSpPr>
            <a:xfrm>
              <a:off x="12012949" y="16758123"/>
              <a:ext cx="9531620" cy="5458373"/>
              <a:chOff x="11868674" y="10103809"/>
              <a:chExt cx="12252220" cy="5458373"/>
            </a:xfrm>
          </p:grpSpPr>
          <p:pic>
            <p:nvPicPr>
              <p:cNvPr id="24" name="Picture 23" descr="Chart, scatter chart&#10;&#10;Description automatically generated">
                <a:extLst>
                  <a:ext uri="{FF2B5EF4-FFF2-40B4-BE49-F238E27FC236}">
                    <a16:creationId xmlns:a16="http://schemas.microsoft.com/office/drawing/2014/main" id="{E2775088-E9B5-5AF0-FCBC-EFC89AB29E0D}"/>
                  </a:ext>
                </a:extLst>
              </p:cNvPr>
              <p:cNvPicPr>
                <a:picLocks noChangeAspect="1"/>
              </p:cNvPicPr>
              <p:nvPr/>
            </p:nvPicPr>
            <p:blipFill rotWithShape="1">
              <a:blip r:embed="rId10">
                <a:extLst>
                  <a:ext uri="{28A0092B-C50C-407E-A947-70E740481C1C}">
                    <a14:useLocalDpi xmlns:a14="http://schemas.microsoft.com/office/drawing/2010/main" val="0"/>
                  </a:ext>
                </a:extLst>
              </a:blip>
              <a:srcRect t="16469" b="70153"/>
              <a:stretch/>
            </p:blipFill>
            <p:spPr>
              <a:xfrm>
                <a:off x="11870364" y="10103809"/>
                <a:ext cx="12250530" cy="1074622"/>
              </a:xfrm>
              <a:prstGeom prst="rect">
                <a:avLst/>
              </a:prstGeom>
            </p:spPr>
          </p:pic>
          <p:pic>
            <p:nvPicPr>
              <p:cNvPr id="25" name="Picture 24" descr="Chart, scatter chart&#10;&#10;Description automatically generated">
                <a:extLst>
                  <a:ext uri="{FF2B5EF4-FFF2-40B4-BE49-F238E27FC236}">
                    <a16:creationId xmlns:a16="http://schemas.microsoft.com/office/drawing/2014/main" id="{F1A68AD2-3ABD-181F-534F-74E276280DCD}"/>
                  </a:ext>
                </a:extLst>
              </p:cNvPr>
              <p:cNvPicPr>
                <a:picLocks noChangeAspect="1"/>
              </p:cNvPicPr>
              <p:nvPr/>
            </p:nvPicPr>
            <p:blipFill rotWithShape="1">
              <a:blip r:embed="rId16">
                <a:extLst>
                  <a:ext uri="{28A0092B-C50C-407E-A947-70E740481C1C}">
                    <a14:useLocalDpi xmlns:a14="http://schemas.microsoft.com/office/drawing/2010/main" val="0"/>
                  </a:ext>
                </a:extLst>
              </a:blip>
              <a:srcRect t="23788" b="7521"/>
              <a:stretch/>
            </p:blipFill>
            <p:spPr>
              <a:xfrm>
                <a:off x="11868674" y="10848232"/>
                <a:ext cx="12250530" cy="4713950"/>
              </a:xfrm>
              <a:prstGeom prst="rect">
                <a:avLst/>
              </a:prstGeom>
            </p:spPr>
          </p:pic>
        </p:grpSp>
        <p:sp>
          <p:nvSpPr>
            <p:cNvPr id="22" name="TextBox 21">
              <a:extLst>
                <a:ext uri="{FF2B5EF4-FFF2-40B4-BE49-F238E27FC236}">
                  <a16:creationId xmlns:a16="http://schemas.microsoft.com/office/drawing/2014/main" id="{024D4329-8F5D-A145-9BA6-B47F213F0748}"/>
                </a:ext>
              </a:extLst>
            </p:cNvPr>
            <p:cNvSpPr txBox="1"/>
            <p:nvPr/>
          </p:nvSpPr>
          <p:spPr>
            <a:xfrm>
              <a:off x="12231068" y="16859867"/>
              <a:ext cx="2441862" cy="707886"/>
            </a:xfrm>
            <a:prstGeom prst="rect">
              <a:avLst/>
            </a:prstGeom>
            <a:noFill/>
          </p:spPr>
          <p:txBody>
            <a:bodyPr wrap="square" rtlCol="0">
              <a:spAutoFit/>
            </a:bodyPr>
            <a:lstStyle/>
            <a:p>
              <a:r>
                <a:rPr lang="en-GB" sz="4000" dirty="0"/>
                <a:t>WT-NLF</a:t>
              </a:r>
            </a:p>
          </p:txBody>
        </p:sp>
      </p:grpSp>
      <p:sp>
        <p:nvSpPr>
          <p:cNvPr id="79" name="TextBox 78">
            <a:extLst>
              <a:ext uri="{FF2B5EF4-FFF2-40B4-BE49-F238E27FC236}">
                <a16:creationId xmlns:a16="http://schemas.microsoft.com/office/drawing/2014/main" id="{2D43391F-6A32-B86F-70E9-C92DE82A54FC}"/>
              </a:ext>
            </a:extLst>
          </p:cNvPr>
          <p:cNvSpPr txBox="1"/>
          <p:nvPr/>
        </p:nvSpPr>
        <p:spPr>
          <a:xfrm>
            <a:off x="21836406" y="11421424"/>
            <a:ext cx="3283447" cy="584775"/>
          </a:xfrm>
          <a:prstGeom prst="rect">
            <a:avLst/>
          </a:prstGeom>
          <a:noFill/>
        </p:spPr>
        <p:txBody>
          <a:bodyPr wrap="square" rtlCol="0">
            <a:spAutoFit/>
          </a:bodyPr>
          <a:lstStyle/>
          <a:p>
            <a:r>
              <a:rPr lang="en-US" sz="3200" b="1" dirty="0">
                <a:solidFill>
                  <a:srgbClr val="C00000"/>
                </a:solidFill>
              </a:rPr>
              <a:t>NLGF/ NOT NLF</a:t>
            </a:r>
          </a:p>
        </p:txBody>
      </p:sp>
      <p:sp>
        <p:nvSpPr>
          <p:cNvPr id="226" name="TextBox 225">
            <a:extLst>
              <a:ext uri="{FF2B5EF4-FFF2-40B4-BE49-F238E27FC236}">
                <a16:creationId xmlns:a16="http://schemas.microsoft.com/office/drawing/2014/main" id="{6643448B-3DE5-7044-F0CD-DE8C3052024D}"/>
              </a:ext>
            </a:extLst>
          </p:cNvPr>
          <p:cNvSpPr txBox="1"/>
          <p:nvPr/>
        </p:nvSpPr>
        <p:spPr>
          <a:xfrm>
            <a:off x="334272" y="22570343"/>
            <a:ext cx="4414556" cy="6370975"/>
          </a:xfrm>
          <a:prstGeom prst="rect">
            <a:avLst/>
          </a:prstGeom>
          <a:noFill/>
        </p:spPr>
        <p:txBody>
          <a:bodyPr wrap="square" rtlCol="0">
            <a:spAutoFit/>
          </a:bodyPr>
          <a:lstStyle/>
          <a:p>
            <a:r>
              <a:rPr lang="en-US" sz="3400" dirty="0">
                <a:ea typeface="Calibri" panose="020F0502020204030204" pitchFamily="34" charset="0"/>
                <a:cs typeface="Arial" panose="020B0604020202020204" pitchFamily="34" charset="0"/>
              </a:rPr>
              <a:t>Comparing regions with dense plaques (</a:t>
            </a:r>
            <a:r>
              <a:rPr lang="en-US" sz="3400" b="1" dirty="0">
                <a:ea typeface="Calibri" panose="020F0502020204030204" pitchFamily="34" charset="0"/>
                <a:cs typeface="Arial" panose="020B0604020202020204" pitchFamily="34" charset="0"/>
              </a:rPr>
              <a:t>Plaque ROIs) </a:t>
            </a:r>
            <a:r>
              <a:rPr lang="en-US" sz="3400" dirty="0">
                <a:ea typeface="Calibri" panose="020F0502020204030204" pitchFamily="34" charset="0"/>
                <a:cs typeface="Arial" panose="020B0604020202020204" pitchFamily="34" charset="0"/>
              </a:rPr>
              <a:t>to</a:t>
            </a:r>
            <a:r>
              <a:rPr lang="en-US" sz="3400" b="1" dirty="0">
                <a:ea typeface="Calibri" panose="020F0502020204030204" pitchFamily="34" charset="0"/>
                <a:cs typeface="Arial" panose="020B0604020202020204" pitchFamily="34" charset="0"/>
              </a:rPr>
              <a:t> </a:t>
            </a:r>
            <a:r>
              <a:rPr lang="en-US" sz="3400" dirty="0">
                <a:ea typeface="Calibri" panose="020F0502020204030204" pitchFamily="34" charset="0"/>
                <a:cs typeface="Arial" panose="020B0604020202020204" pitchFamily="34" charset="0"/>
              </a:rPr>
              <a:t>regions away from plaques (</a:t>
            </a:r>
            <a:r>
              <a:rPr lang="en-US" sz="3400" b="1" dirty="0">
                <a:ea typeface="Calibri" panose="020F0502020204030204" pitchFamily="34" charset="0"/>
                <a:cs typeface="Arial" panose="020B0604020202020204" pitchFamily="34" charset="0"/>
              </a:rPr>
              <a:t>Away ROIs</a:t>
            </a:r>
            <a:r>
              <a:rPr lang="en-US" sz="3400" dirty="0">
                <a:ea typeface="Calibri" panose="020F0502020204030204" pitchFamily="34" charset="0"/>
                <a:cs typeface="Arial" panose="020B0604020202020204" pitchFamily="34" charset="0"/>
              </a:rPr>
              <a:t>) (n=6, 4 female, 2 male). </a:t>
            </a:r>
            <a:r>
              <a:rPr lang="en-US" sz="3400" dirty="0" err="1">
                <a:ea typeface="Calibri" panose="020F0502020204030204" pitchFamily="34" charset="0"/>
                <a:cs typeface="Arial" panose="020B0604020202020204" pitchFamily="34" charset="0"/>
              </a:rPr>
              <a:t>Analysed</a:t>
            </a:r>
            <a:r>
              <a:rPr lang="en-US" sz="3400" dirty="0">
                <a:ea typeface="Calibri" panose="020F0502020204030204" pitchFamily="34" charset="0"/>
                <a:cs typeface="Arial" panose="020B0604020202020204" pitchFamily="34" charset="0"/>
              </a:rPr>
              <a:t> using the </a:t>
            </a:r>
            <a:r>
              <a:rPr lang="en-US" sz="3400" dirty="0" err="1">
                <a:ea typeface="Calibri" panose="020F0502020204030204" pitchFamily="34" charset="0"/>
                <a:cs typeface="Arial" panose="020B0604020202020204" pitchFamily="34" charset="0"/>
              </a:rPr>
              <a:t>limma-voom</a:t>
            </a:r>
            <a:r>
              <a:rPr lang="en-US" sz="3400" dirty="0">
                <a:ea typeface="Calibri" panose="020F0502020204030204" pitchFamily="34" charset="0"/>
                <a:cs typeface="Arial" panose="020B0604020202020204" pitchFamily="34" charset="0"/>
              </a:rPr>
              <a:t> pipeline; within tissue pairing from plaque versus away. </a:t>
            </a:r>
          </a:p>
          <a:p>
            <a:endParaRPr lang="en-GB" sz="3400" dirty="0"/>
          </a:p>
        </p:txBody>
      </p:sp>
      <p:sp>
        <p:nvSpPr>
          <p:cNvPr id="227" name="TextBox 226">
            <a:extLst>
              <a:ext uri="{FF2B5EF4-FFF2-40B4-BE49-F238E27FC236}">
                <a16:creationId xmlns:a16="http://schemas.microsoft.com/office/drawing/2014/main" id="{10ADAF05-5A38-4F50-FB21-E064636E851C}"/>
              </a:ext>
            </a:extLst>
          </p:cNvPr>
          <p:cNvSpPr txBox="1"/>
          <p:nvPr/>
        </p:nvSpPr>
        <p:spPr>
          <a:xfrm>
            <a:off x="371170" y="20200154"/>
            <a:ext cx="11392911" cy="2308324"/>
          </a:xfrm>
          <a:prstGeom prst="rect">
            <a:avLst/>
          </a:prstGeom>
          <a:noFill/>
        </p:spPr>
        <p:txBody>
          <a:bodyPr wrap="square" rtlCol="0">
            <a:spAutoFit/>
          </a:bodyPr>
          <a:lstStyle/>
          <a:p>
            <a:r>
              <a:rPr lang="en-US" sz="3600" b="1" dirty="0">
                <a:ea typeface="Calibri" panose="020F0502020204030204" pitchFamily="34" charset="0"/>
                <a:cs typeface="Arial" panose="020B0604020202020204" pitchFamily="34" charset="0"/>
              </a:rPr>
              <a:t>Regional cell-type enriched transcriptomics</a:t>
            </a:r>
            <a:r>
              <a:rPr lang="en-US" sz="3600" dirty="0">
                <a:ea typeface="Calibri" panose="020F0502020204030204" pitchFamily="34" charset="0"/>
                <a:cs typeface="Arial" panose="020B0604020202020204" pitchFamily="34" charset="0"/>
              </a:rPr>
              <a:t>. </a:t>
            </a:r>
            <a:r>
              <a:rPr lang="en-US" sz="3600" dirty="0" err="1">
                <a:ea typeface="Calibri" panose="020F0502020204030204" pitchFamily="34" charset="0"/>
                <a:cs typeface="Arial" panose="020B0604020202020204" pitchFamily="34" charset="0"/>
              </a:rPr>
              <a:t>Nanostring</a:t>
            </a:r>
            <a:r>
              <a:rPr lang="en-US" sz="3600" dirty="0">
                <a:ea typeface="Calibri" panose="020F0502020204030204" pitchFamily="34" charset="0"/>
                <a:cs typeface="Arial" panose="020B0604020202020204" pitchFamily="34" charset="0"/>
              </a:rPr>
              <a:t> </a:t>
            </a:r>
            <a:r>
              <a:rPr lang="en-US" sz="3600" dirty="0" err="1">
                <a:ea typeface="Calibri" panose="020F0502020204030204" pitchFamily="34" charset="0"/>
                <a:cs typeface="Arial" panose="020B0604020202020204" pitchFamily="34" charset="0"/>
              </a:rPr>
              <a:t>GeoMx</a:t>
            </a:r>
            <a:r>
              <a:rPr lang="en-US" sz="3600" dirty="0">
                <a:ea typeface="Calibri" panose="020F0502020204030204" pitchFamily="34" charset="0"/>
                <a:cs typeface="Arial" panose="020B0604020202020204" pitchFamily="34" charset="0"/>
              </a:rPr>
              <a:t> technology: AOIs microglia, astrocytes (and underlying synapses) on, near or far from plaques</a:t>
            </a:r>
            <a:endParaRPr lang="en-GB" sz="3600" dirty="0"/>
          </a:p>
        </p:txBody>
      </p:sp>
      <p:pic>
        <p:nvPicPr>
          <p:cNvPr id="228" name="Picture 227">
            <a:extLst>
              <a:ext uri="{FF2B5EF4-FFF2-40B4-BE49-F238E27FC236}">
                <a16:creationId xmlns:a16="http://schemas.microsoft.com/office/drawing/2014/main" id="{4E0932FB-6D07-2D5D-F20B-9183118806F4}"/>
              </a:ext>
            </a:extLst>
          </p:cNvPr>
          <p:cNvPicPr>
            <a:picLocks noChangeAspect="1"/>
          </p:cNvPicPr>
          <p:nvPr/>
        </p:nvPicPr>
        <p:blipFill>
          <a:blip r:embed="rId17"/>
          <a:stretch>
            <a:fillRect/>
          </a:stretch>
        </p:blipFill>
        <p:spPr>
          <a:xfrm>
            <a:off x="21504893" y="16394614"/>
            <a:ext cx="5914838" cy="12151958"/>
          </a:xfrm>
          <a:prstGeom prst="rect">
            <a:avLst/>
          </a:prstGeom>
        </p:spPr>
      </p:pic>
      <p:pic>
        <p:nvPicPr>
          <p:cNvPr id="229" name="Picture 228">
            <a:extLst>
              <a:ext uri="{FF2B5EF4-FFF2-40B4-BE49-F238E27FC236}">
                <a16:creationId xmlns:a16="http://schemas.microsoft.com/office/drawing/2014/main" id="{F6A3FDB3-EA39-BEC1-C260-76320292FB0A}"/>
              </a:ext>
            </a:extLst>
          </p:cNvPr>
          <p:cNvPicPr>
            <a:picLocks noChangeAspect="1"/>
          </p:cNvPicPr>
          <p:nvPr/>
        </p:nvPicPr>
        <p:blipFill>
          <a:blip r:embed="rId18"/>
          <a:stretch>
            <a:fillRect/>
          </a:stretch>
        </p:blipFill>
        <p:spPr>
          <a:xfrm>
            <a:off x="27509522" y="18934723"/>
            <a:ext cx="4165600" cy="9232900"/>
          </a:xfrm>
          <a:prstGeom prst="rect">
            <a:avLst/>
          </a:prstGeom>
        </p:spPr>
      </p:pic>
      <p:sp>
        <p:nvSpPr>
          <p:cNvPr id="71" name="TextBox 70">
            <a:extLst>
              <a:ext uri="{FF2B5EF4-FFF2-40B4-BE49-F238E27FC236}">
                <a16:creationId xmlns:a16="http://schemas.microsoft.com/office/drawing/2014/main" id="{BA2F08D8-B293-B78F-AD8E-9143A81EDA81}"/>
              </a:ext>
            </a:extLst>
          </p:cNvPr>
          <p:cNvSpPr txBox="1"/>
          <p:nvPr/>
        </p:nvSpPr>
        <p:spPr>
          <a:xfrm>
            <a:off x="27309802" y="16607633"/>
            <a:ext cx="4980413" cy="2062103"/>
          </a:xfrm>
          <a:prstGeom prst="rect">
            <a:avLst/>
          </a:prstGeom>
          <a:noFill/>
        </p:spPr>
        <p:txBody>
          <a:bodyPr wrap="square" rtlCol="0">
            <a:spAutoFit/>
          </a:bodyPr>
          <a:lstStyle/>
          <a:p>
            <a:pPr algn="ctr"/>
            <a:r>
              <a:rPr lang="en-US" sz="3200" b="1" dirty="0"/>
              <a:t>NLF-plaque exclusive genes enriched for </a:t>
            </a:r>
          </a:p>
          <a:p>
            <a:pPr algn="ctr"/>
            <a:r>
              <a:rPr lang="en-US" sz="3200" b="1" dirty="0"/>
              <a:t>synaptic and mitochondrial functions</a:t>
            </a:r>
          </a:p>
        </p:txBody>
      </p:sp>
    </p:spTree>
    <p:extLst>
      <p:ext uri="{BB962C8B-B14F-4D97-AF65-F5344CB8AC3E}">
        <p14:creationId xmlns:p14="http://schemas.microsoft.com/office/powerpoint/2010/main" val="1032826273"/>
      </p:ext>
    </p:extLst>
  </p:cSld>
  <p:clrMapOvr>
    <a:masterClrMapping/>
  </p:clrMapOvr>
</p:sld>
</file>

<file path=ppt/theme/theme1.xml><?xml version="1.0" encoding="utf-8"?>
<a:theme xmlns:a="http://schemas.openxmlformats.org/drawingml/2006/main" name="UCL_Dark_Blue_A0_Landscape_Poster_Theme">
  <a:themeElements>
    <a:clrScheme name="UCL Dark Blue Theme">
      <a:dk1>
        <a:srgbClr val="000000"/>
      </a:dk1>
      <a:lt1>
        <a:srgbClr val="FFFFFF"/>
      </a:lt1>
      <a:dk2>
        <a:srgbClr val="003D4C"/>
      </a:dk2>
      <a:lt2>
        <a:srgbClr val="CCD8DB"/>
      </a:lt2>
      <a:accent1>
        <a:srgbClr val="EA7600"/>
      </a:accent1>
      <a:accent2>
        <a:srgbClr val="B5BD00"/>
      </a:accent2>
      <a:accent3>
        <a:srgbClr val="D50032"/>
      </a:accent3>
      <a:accent4>
        <a:srgbClr val="0097A9"/>
      </a:accent4>
      <a:accent5>
        <a:srgbClr val="F6BE00"/>
      </a:accent5>
      <a:accent6>
        <a:srgbClr val="8DB9CA"/>
      </a:accent6>
      <a:hlink>
        <a:srgbClr val="0097A9"/>
      </a:hlink>
      <a:folHlink>
        <a:srgbClr val="0097A9"/>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C4B57C85-6A35-44A2-A3FB-7E1C192E1B81}" vid="{30E76ECF-AC67-4D56-A665-6996B823F8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4005A4-B56F-4752-B379-808441D9ECD6}">
  <ds:schemaRefs>
    <ds:schemaRef ds:uri="http://schemas.microsoft.com/sharepoint/v3/contenttype/forms"/>
  </ds:schemaRefs>
</ds:datastoreItem>
</file>

<file path=customXml/itemProps2.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35FEB0-B839-4E5E-AADA-024AA63178E7}">
  <ds:schemaRefs>
    <ds:schemaRef ds:uri="http://purl.org/dc/terms/"/>
    <ds:schemaRef ds:uri="http://schemas.microsoft.com/office/2006/metadata/properties"/>
    <ds:schemaRef ds:uri="http://purl.org/dc/dcmitype/"/>
    <ds:schemaRef ds:uri="http://schemas.microsoft.com/office/2006/documentManagement/types"/>
    <ds:schemaRef ds:uri="http://purl.org/dc/elements/1.1/"/>
    <ds:schemaRef ds:uri="31319a9f-c50a-4d3b-8fa9-492cace4e4c3"/>
    <ds:schemaRef ds:uri="http://schemas.microsoft.com/office/infopath/2007/PartnerControls"/>
    <ds:schemaRef ds:uri="http://schemas.openxmlformats.org/package/2006/metadata/core-properties"/>
    <ds:schemaRef ds:uri="d5fb6ed1-db9c-48a3-a5c6-9c2d850d1a1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UCL_Dark_Blue_A0_Landscape_Poster_Theme</Template>
  <TotalTime>0</TotalTime>
  <Words>517</Words>
  <Application>Microsoft Office PowerPoint</Application>
  <PresentationFormat>Custom</PresentationFormat>
  <Paragraphs>70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UCL_Dark_Blue_A0_Landscape_Poster_Theme</vt:lpstr>
      <vt:lpstr>Knock-in mouse model, AppNLF/NLF, with slow plaque development into old age,  shows plaque specific gene expression pattern more similar to that found in post-mortem tissues from people with Alzheimer’s disease.    </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Edwards, Frances</cp:lastModifiedBy>
  <cp:revision>27</cp:revision>
  <dcterms:created xsi:type="dcterms:W3CDTF">2020-10-13T07:51:45Z</dcterms:created>
  <dcterms:modified xsi:type="dcterms:W3CDTF">2023-02-23T05:50:16Z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